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87" r:id="rId3"/>
    <p:sldId id="258" r:id="rId4"/>
    <p:sldId id="262" r:id="rId5"/>
    <p:sldId id="261" r:id="rId6"/>
    <p:sldId id="291" r:id="rId7"/>
    <p:sldId id="289" r:id="rId8"/>
    <p:sldId id="263" r:id="rId9"/>
    <p:sldId id="293" r:id="rId10"/>
    <p:sldId id="294" r:id="rId11"/>
    <p:sldId id="265" r:id="rId12"/>
    <p:sldId id="264" r:id="rId13"/>
    <p:sldId id="295" r:id="rId14"/>
    <p:sldId id="318" r:id="rId15"/>
    <p:sldId id="297" r:id="rId16"/>
    <p:sldId id="299" r:id="rId17"/>
    <p:sldId id="300" r:id="rId18"/>
    <p:sldId id="298" r:id="rId19"/>
    <p:sldId id="302" r:id="rId20"/>
    <p:sldId id="303" r:id="rId21"/>
    <p:sldId id="304" r:id="rId22"/>
    <p:sldId id="306" r:id="rId23"/>
    <p:sldId id="309" r:id="rId24"/>
    <p:sldId id="307" r:id="rId25"/>
    <p:sldId id="310" r:id="rId26"/>
    <p:sldId id="308" r:id="rId27"/>
    <p:sldId id="311" r:id="rId28"/>
    <p:sldId id="313" r:id="rId29"/>
    <p:sldId id="314" r:id="rId30"/>
    <p:sldId id="315" r:id="rId31"/>
    <p:sldId id="317" r:id="rId32"/>
    <p:sldId id="267" r:id="rId3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7E9B"/>
    <a:srgbClr val="008080"/>
    <a:srgbClr val="AD6E42"/>
    <a:srgbClr val="8AA955"/>
    <a:srgbClr val="213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768E7-A65F-EEE2-B04E-CC6EFC205A89}" v="44" dt="2025-06-23T09:01:25.23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>
      <p:cViewPr varScale="1">
        <p:scale>
          <a:sx n="141" d="100"/>
          <a:sy n="141" d="100"/>
        </p:scale>
        <p:origin x="1062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DF537A-F264-4C67-B2E6-2F00C7BAE1EB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</dgm:pt>
    <dgm:pt modelId="{0295EDDD-0970-483A-B526-2595A07AA27D}">
      <dgm:prSet phldrT="[Texte]"/>
      <dgm:spPr/>
      <dgm:t>
        <a:bodyPr/>
        <a:lstStyle/>
        <a:p>
          <a:r>
            <a:rPr lang="fr-FR" b="1" i="0" u="none" dirty="0">
              <a:solidFill>
                <a:schemeClr val="bg1"/>
              </a:solidFill>
            </a:rPr>
            <a:t>Collecte des données</a:t>
          </a:r>
          <a:r>
            <a:rPr lang="en-US" b="0" i="0" dirty="0"/>
            <a:t>​</a:t>
          </a:r>
          <a:endParaRPr lang="fr-MA" dirty="0"/>
        </a:p>
      </dgm:t>
    </dgm:pt>
    <dgm:pt modelId="{23035FAF-6E53-43BF-8850-6F728ED429E6}" type="parTrans" cxnId="{06349831-CEA4-4D4A-8CF7-88EDCA77D832}">
      <dgm:prSet/>
      <dgm:spPr/>
      <dgm:t>
        <a:bodyPr/>
        <a:lstStyle/>
        <a:p>
          <a:endParaRPr lang="fr-MA"/>
        </a:p>
      </dgm:t>
    </dgm:pt>
    <dgm:pt modelId="{EE14F289-CD58-4E7B-83CA-D2BA2D1A0509}" type="sibTrans" cxnId="{06349831-CEA4-4D4A-8CF7-88EDCA77D832}">
      <dgm:prSet/>
      <dgm:spPr/>
      <dgm:t>
        <a:bodyPr/>
        <a:lstStyle/>
        <a:p>
          <a:endParaRPr lang="fr-MA"/>
        </a:p>
      </dgm:t>
    </dgm:pt>
    <dgm:pt modelId="{BA187B47-EE2F-4C9E-B676-D1876365D64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1" i="0" u="none" dirty="0">
              <a:solidFill>
                <a:schemeClr val="bg1"/>
              </a:solidFill>
            </a:rPr>
            <a:t>Nettoyage et préparation des données</a:t>
          </a:r>
          <a:r>
            <a:rPr lang="en-US" b="1" i="0" dirty="0">
              <a:solidFill>
                <a:schemeClr val="bg1"/>
              </a:solidFill>
            </a:rPr>
            <a:t>​</a:t>
          </a:r>
        </a:p>
      </dgm:t>
    </dgm:pt>
    <dgm:pt modelId="{DB358957-BF08-4810-A180-3DE845E574A9}" type="parTrans" cxnId="{E6879CF9-DFE1-4281-BED1-DA61B683C3E4}">
      <dgm:prSet/>
      <dgm:spPr/>
      <dgm:t>
        <a:bodyPr/>
        <a:lstStyle/>
        <a:p>
          <a:endParaRPr lang="fr-MA"/>
        </a:p>
      </dgm:t>
    </dgm:pt>
    <dgm:pt modelId="{2ED2FBED-95DD-4AF5-9291-2C678EF0212D}" type="sibTrans" cxnId="{E6879CF9-DFE1-4281-BED1-DA61B683C3E4}">
      <dgm:prSet/>
      <dgm:spPr/>
      <dgm:t>
        <a:bodyPr/>
        <a:lstStyle/>
        <a:p>
          <a:endParaRPr lang="fr-MA"/>
        </a:p>
      </dgm:t>
    </dgm:pt>
    <dgm:pt modelId="{082E5F20-4527-4EC3-B5E6-B1343E1401E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1" i="0" u="none" dirty="0">
              <a:solidFill>
                <a:schemeClr val="bg1"/>
              </a:solidFill>
            </a:rPr>
            <a:t>Analyse exploratoire des données (EDA)</a:t>
          </a:r>
          <a:r>
            <a:rPr lang="en-US" b="1" i="0" dirty="0">
              <a:solidFill>
                <a:schemeClr val="bg1"/>
              </a:solidFill>
            </a:rPr>
            <a:t>​</a:t>
          </a:r>
        </a:p>
      </dgm:t>
    </dgm:pt>
    <dgm:pt modelId="{6E4EFA9B-3E5C-4A9F-9F57-C2BCD8756D3F}" type="parTrans" cxnId="{030DF3A3-4949-482B-82B4-2A9E48196A24}">
      <dgm:prSet/>
      <dgm:spPr/>
      <dgm:t>
        <a:bodyPr/>
        <a:lstStyle/>
        <a:p>
          <a:endParaRPr lang="fr-MA"/>
        </a:p>
      </dgm:t>
    </dgm:pt>
    <dgm:pt modelId="{517159E4-BF27-4854-8512-FC69626AB4B0}" type="sibTrans" cxnId="{030DF3A3-4949-482B-82B4-2A9E48196A24}">
      <dgm:prSet/>
      <dgm:spPr/>
      <dgm:t>
        <a:bodyPr/>
        <a:lstStyle/>
        <a:p>
          <a:endParaRPr lang="fr-MA"/>
        </a:p>
      </dgm:t>
    </dgm:pt>
    <dgm:pt modelId="{A26E75F2-43D2-4028-96E4-8DD75C04476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1" i="0" u="none" dirty="0" err="1">
              <a:solidFill>
                <a:schemeClr val="bg1"/>
              </a:solidFill>
            </a:rPr>
            <a:t>Feature</a:t>
          </a:r>
          <a:r>
            <a:rPr lang="fr-FR" b="1" i="0" u="none" dirty="0">
              <a:solidFill>
                <a:schemeClr val="bg1"/>
              </a:solidFill>
            </a:rPr>
            <a:t> Engineering (Ingénierie des variables)</a:t>
          </a:r>
          <a:r>
            <a:rPr lang="en-US" b="1" i="0" dirty="0">
              <a:solidFill>
                <a:schemeClr val="bg1"/>
              </a:solidFill>
            </a:rPr>
            <a:t>​</a:t>
          </a:r>
        </a:p>
      </dgm:t>
    </dgm:pt>
    <dgm:pt modelId="{861454C2-FCEC-4736-9D7E-344266A7A87C}" type="parTrans" cxnId="{998E47CD-F65F-4A0F-83F6-D6E39C09D94A}">
      <dgm:prSet/>
      <dgm:spPr/>
      <dgm:t>
        <a:bodyPr/>
        <a:lstStyle/>
        <a:p>
          <a:endParaRPr lang="fr-MA"/>
        </a:p>
      </dgm:t>
    </dgm:pt>
    <dgm:pt modelId="{16ABF5D2-A6FB-4579-8861-16AB863B32ED}" type="sibTrans" cxnId="{998E47CD-F65F-4A0F-83F6-D6E39C09D94A}">
      <dgm:prSet/>
      <dgm:spPr/>
      <dgm:t>
        <a:bodyPr/>
        <a:lstStyle/>
        <a:p>
          <a:endParaRPr lang="fr-MA"/>
        </a:p>
      </dgm:t>
    </dgm:pt>
    <dgm:pt modelId="{99D75CEE-367E-49FA-AB3C-5E22435821B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1" i="0" u="none" dirty="0">
              <a:solidFill>
                <a:schemeClr val="bg1"/>
              </a:solidFill>
            </a:rPr>
            <a:t>Construction et choix du modèle</a:t>
          </a:r>
          <a:r>
            <a:rPr lang="en-US" b="0" i="0" dirty="0"/>
            <a:t>​</a:t>
          </a:r>
        </a:p>
      </dgm:t>
    </dgm:pt>
    <dgm:pt modelId="{F6F6345A-A199-4801-B90A-0A8522FA5444}" type="parTrans" cxnId="{AAD26FEB-3259-4374-8E76-B0F15D1EEAB6}">
      <dgm:prSet/>
      <dgm:spPr/>
      <dgm:t>
        <a:bodyPr/>
        <a:lstStyle/>
        <a:p>
          <a:endParaRPr lang="fr-MA"/>
        </a:p>
      </dgm:t>
    </dgm:pt>
    <dgm:pt modelId="{D1C684AB-7C67-47B6-A497-715534476EED}" type="sibTrans" cxnId="{AAD26FEB-3259-4374-8E76-B0F15D1EEAB6}">
      <dgm:prSet/>
      <dgm:spPr/>
      <dgm:t>
        <a:bodyPr/>
        <a:lstStyle/>
        <a:p>
          <a:endParaRPr lang="fr-MA"/>
        </a:p>
      </dgm:t>
    </dgm:pt>
    <dgm:pt modelId="{57EECCF7-8512-463F-A27A-6914C8A5C81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1" i="0" u="none" dirty="0">
              <a:solidFill>
                <a:schemeClr val="bg1"/>
              </a:solidFill>
            </a:rPr>
            <a:t>Optimisation du modèle (</a:t>
          </a:r>
          <a:r>
            <a:rPr lang="fr-FR" b="1" i="0" u="none" dirty="0" err="1">
              <a:solidFill>
                <a:schemeClr val="bg1"/>
              </a:solidFill>
            </a:rPr>
            <a:t>Hyperparamétrage</a:t>
          </a:r>
          <a:r>
            <a:rPr lang="fr-FR" b="1" i="0" u="none" dirty="0">
              <a:solidFill>
                <a:schemeClr val="bg1"/>
              </a:solidFill>
            </a:rPr>
            <a:t> &amp; validation croisée)</a:t>
          </a:r>
          <a:r>
            <a:rPr lang="en-US" b="0" i="0" dirty="0"/>
            <a:t>​</a:t>
          </a:r>
        </a:p>
      </dgm:t>
    </dgm:pt>
    <dgm:pt modelId="{528A33D0-5403-4730-A9BD-19AB3B0E18DD}" type="parTrans" cxnId="{D743947D-D619-4D5C-AFE7-A8402A76531F}">
      <dgm:prSet/>
      <dgm:spPr/>
      <dgm:t>
        <a:bodyPr/>
        <a:lstStyle/>
        <a:p>
          <a:endParaRPr lang="fr-MA"/>
        </a:p>
      </dgm:t>
    </dgm:pt>
    <dgm:pt modelId="{9F503C2E-731F-41B2-9901-8205BEC3DA69}" type="sibTrans" cxnId="{D743947D-D619-4D5C-AFE7-A8402A76531F}">
      <dgm:prSet/>
      <dgm:spPr/>
      <dgm:t>
        <a:bodyPr/>
        <a:lstStyle/>
        <a:p>
          <a:endParaRPr lang="fr-MA"/>
        </a:p>
      </dgm:t>
    </dgm:pt>
    <dgm:pt modelId="{B4B1D380-E670-4C49-8C2A-5EDC77F161B8}" type="pres">
      <dgm:prSet presAssocID="{56DF537A-F264-4C67-B2E6-2F00C7BAE1EB}" presName="compositeShape" presStyleCnt="0">
        <dgm:presLayoutVars>
          <dgm:chMax val="7"/>
          <dgm:dir/>
          <dgm:resizeHandles val="exact"/>
        </dgm:presLayoutVars>
      </dgm:prSet>
      <dgm:spPr/>
    </dgm:pt>
    <dgm:pt modelId="{CCD4B55F-83F2-4C08-89C8-98DD910A9576}" type="pres">
      <dgm:prSet presAssocID="{0295EDDD-0970-483A-B526-2595A07AA27D}" presName="circ1" presStyleLbl="vennNode1" presStyleIdx="0" presStyleCnt="6"/>
      <dgm:spPr/>
    </dgm:pt>
    <dgm:pt modelId="{AFC2D21C-C0DD-418D-AC2D-97B08EBBFD15}" type="pres">
      <dgm:prSet presAssocID="{0295EDDD-0970-483A-B526-2595A07AA27D}" presName="circ1Tx" presStyleLbl="revTx" presStyleIdx="0" presStyleCnt="0" custScaleX="138217" custScaleY="69806">
        <dgm:presLayoutVars>
          <dgm:chMax val="0"/>
          <dgm:chPref val="0"/>
          <dgm:bulletEnabled val="1"/>
        </dgm:presLayoutVars>
      </dgm:prSet>
      <dgm:spPr/>
    </dgm:pt>
    <dgm:pt modelId="{5EE76713-130D-4BB2-BDAE-5572CA4FC88B}" type="pres">
      <dgm:prSet presAssocID="{BA187B47-EE2F-4C9E-B676-D1876365D64D}" presName="circ2" presStyleLbl="vennNode1" presStyleIdx="1" presStyleCnt="6"/>
      <dgm:spPr/>
    </dgm:pt>
    <dgm:pt modelId="{318327D9-A6E6-43EB-A821-6E221AD2746C}" type="pres">
      <dgm:prSet presAssocID="{BA187B47-EE2F-4C9E-B676-D1876365D64D}" presName="circ2Tx" presStyleLbl="revTx" presStyleIdx="0" presStyleCnt="0" custScaleX="137244">
        <dgm:presLayoutVars>
          <dgm:chMax val="0"/>
          <dgm:chPref val="0"/>
          <dgm:bulletEnabled val="1"/>
        </dgm:presLayoutVars>
      </dgm:prSet>
      <dgm:spPr/>
    </dgm:pt>
    <dgm:pt modelId="{91984E0B-B7E9-4FB1-98EF-FC8E9A3FB373}" type="pres">
      <dgm:prSet presAssocID="{082E5F20-4527-4EC3-B5E6-B1343E1401EB}" presName="circ3" presStyleLbl="vennNode1" presStyleIdx="2" presStyleCnt="6"/>
      <dgm:spPr/>
    </dgm:pt>
    <dgm:pt modelId="{77E7033F-0C3F-493E-AC9C-61D01C071472}" type="pres">
      <dgm:prSet presAssocID="{082E5F20-4527-4EC3-B5E6-B1343E1401E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7D0CCCE-716C-4101-A8C5-7458905914AC}" type="pres">
      <dgm:prSet presAssocID="{A26E75F2-43D2-4028-96E4-8DD75C04476B}" presName="circ4" presStyleLbl="vennNode1" presStyleIdx="3" presStyleCnt="6"/>
      <dgm:spPr/>
    </dgm:pt>
    <dgm:pt modelId="{4D09CF19-97C7-40B9-9172-CDD3351B61AF}" type="pres">
      <dgm:prSet presAssocID="{A26E75F2-43D2-4028-96E4-8DD75C04476B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697D11D-A569-4771-B594-355E3314E689}" type="pres">
      <dgm:prSet presAssocID="{99D75CEE-367E-49FA-AB3C-5E22435821B9}" presName="circ5" presStyleLbl="vennNode1" presStyleIdx="4" presStyleCnt="6"/>
      <dgm:spPr/>
    </dgm:pt>
    <dgm:pt modelId="{C234EA4B-56FF-4379-9B75-9DFF80BC624E}" type="pres">
      <dgm:prSet presAssocID="{99D75CEE-367E-49FA-AB3C-5E22435821B9}" presName="circ5Tx" presStyleLbl="revTx" presStyleIdx="0" presStyleCnt="0" custScaleX="132696">
        <dgm:presLayoutVars>
          <dgm:chMax val="0"/>
          <dgm:chPref val="0"/>
          <dgm:bulletEnabled val="1"/>
        </dgm:presLayoutVars>
      </dgm:prSet>
      <dgm:spPr/>
    </dgm:pt>
    <dgm:pt modelId="{C8B07C8B-809C-45F1-9957-23072213228D}" type="pres">
      <dgm:prSet presAssocID="{57EECCF7-8512-463F-A27A-6914C8A5C816}" presName="circ6" presStyleLbl="vennNode1" presStyleIdx="5" presStyleCnt="6"/>
      <dgm:spPr/>
    </dgm:pt>
    <dgm:pt modelId="{A45BAA37-70EF-4AD2-B817-5E6E6A77765F}" type="pres">
      <dgm:prSet presAssocID="{57EECCF7-8512-463F-A27A-6914C8A5C816}" presName="circ6Tx" presStyleLbl="revTx" presStyleIdx="0" presStyleCnt="0" custScaleX="137891">
        <dgm:presLayoutVars>
          <dgm:chMax val="0"/>
          <dgm:chPref val="0"/>
          <dgm:bulletEnabled val="1"/>
        </dgm:presLayoutVars>
      </dgm:prSet>
      <dgm:spPr/>
    </dgm:pt>
  </dgm:ptLst>
  <dgm:cxnLst>
    <dgm:cxn modelId="{29ADFE17-E37C-49E8-89CF-A258214F625A}" type="presOf" srcId="{082E5F20-4527-4EC3-B5E6-B1343E1401EB}" destId="{77E7033F-0C3F-493E-AC9C-61D01C071472}" srcOrd="0" destOrd="0" presId="urn:microsoft.com/office/officeart/2005/8/layout/venn1"/>
    <dgm:cxn modelId="{FD980B2E-D954-4401-9950-6680B915A499}" type="presOf" srcId="{A26E75F2-43D2-4028-96E4-8DD75C04476B}" destId="{4D09CF19-97C7-40B9-9172-CDD3351B61AF}" srcOrd="0" destOrd="0" presId="urn:microsoft.com/office/officeart/2005/8/layout/venn1"/>
    <dgm:cxn modelId="{06349831-CEA4-4D4A-8CF7-88EDCA77D832}" srcId="{56DF537A-F264-4C67-B2E6-2F00C7BAE1EB}" destId="{0295EDDD-0970-483A-B526-2595A07AA27D}" srcOrd="0" destOrd="0" parTransId="{23035FAF-6E53-43BF-8850-6F728ED429E6}" sibTransId="{EE14F289-CD58-4E7B-83CA-D2BA2D1A0509}"/>
    <dgm:cxn modelId="{124A7032-2EC9-464C-B494-E44EF1A35FC6}" type="presOf" srcId="{57EECCF7-8512-463F-A27A-6914C8A5C816}" destId="{A45BAA37-70EF-4AD2-B817-5E6E6A77765F}" srcOrd="0" destOrd="0" presId="urn:microsoft.com/office/officeart/2005/8/layout/venn1"/>
    <dgm:cxn modelId="{6F711A3F-CE1A-4F2D-9A46-51FB48EA8505}" type="presOf" srcId="{56DF537A-F264-4C67-B2E6-2F00C7BAE1EB}" destId="{B4B1D380-E670-4C49-8C2A-5EDC77F161B8}" srcOrd="0" destOrd="0" presId="urn:microsoft.com/office/officeart/2005/8/layout/venn1"/>
    <dgm:cxn modelId="{D743947D-D619-4D5C-AFE7-A8402A76531F}" srcId="{56DF537A-F264-4C67-B2E6-2F00C7BAE1EB}" destId="{57EECCF7-8512-463F-A27A-6914C8A5C816}" srcOrd="5" destOrd="0" parTransId="{528A33D0-5403-4730-A9BD-19AB3B0E18DD}" sibTransId="{9F503C2E-731F-41B2-9901-8205BEC3DA69}"/>
    <dgm:cxn modelId="{BAC60783-13E8-4A71-90F4-6387C0D1D981}" type="presOf" srcId="{0295EDDD-0970-483A-B526-2595A07AA27D}" destId="{AFC2D21C-C0DD-418D-AC2D-97B08EBBFD15}" srcOrd="0" destOrd="0" presId="urn:microsoft.com/office/officeart/2005/8/layout/venn1"/>
    <dgm:cxn modelId="{030DF3A3-4949-482B-82B4-2A9E48196A24}" srcId="{56DF537A-F264-4C67-B2E6-2F00C7BAE1EB}" destId="{082E5F20-4527-4EC3-B5E6-B1343E1401EB}" srcOrd="2" destOrd="0" parTransId="{6E4EFA9B-3E5C-4A9F-9F57-C2BCD8756D3F}" sibTransId="{517159E4-BF27-4854-8512-FC69626AB4B0}"/>
    <dgm:cxn modelId="{4AD272A7-BB49-4A4E-AA2B-4FFFA9558214}" type="presOf" srcId="{99D75CEE-367E-49FA-AB3C-5E22435821B9}" destId="{C234EA4B-56FF-4379-9B75-9DFF80BC624E}" srcOrd="0" destOrd="0" presId="urn:microsoft.com/office/officeart/2005/8/layout/venn1"/>
    <dgm:cxn modelId="{998E47CD-F65F-4A0F-83F6-D6E39C09D94A}" srcId="{56DF537A-F264-4C67-B2E6-2F00C7BAE1EB}" destId="{A26E75F2-43D2-4028-96E4-8DD75C04476B}" srcOrd="3" destOrd="0" parTransId="{861454C2-FCEC-4736-9D7E-344266A7A87C}" sibTransId="{16ABF5D2-A6FB-4579-8861-16AB863B32ED}"/>
    <dgm:cxn modelId="{3100E8CF-A629-40E3-BDE9-9C2ABA019735}" type="presOf" srcId="{BA187B47-EE2F-4C9E-B676-D1876365D64D}" destId="{318327D9-A6E6-43EB-A821-6E221AD2746C}" srcOrd="0" destOrd="0" presId="urn:microsoft.com/office/officeart/2005/8/layout/venn1"/>
    <dgm:cxn modelId="{AAD26FEB-3259-4374-8E76-B0F15D1EEAB6}" srcId="{56DF537A-F264-4C67-B2E6-2F00C7BAE1EB}" destId="{99D75CEE-367E-49FA-AB3C-5E22435821B9}" srcOrd="4" destOrd="0" parTransId="{F6F6345A-A199-4801-B90A-0A8522FA5444}" sibTransId="{D1C684AB-7C67-47B6-A497-715534476EED}"/>
    <dgm:cxn modelId="{E6879CF9-DFE1-4281-BED1-DA61B683C3E4}" srcId="{56DF537A-F264-4C67-B2E6-2F00C7BAE1EB}" destId="{BA187B47-EE2F-4C9E-B676-D1876365D64D}" srcOrd="1" destOrd="0" parTransId="{DB358957-BF08-4810-A180-3DE845E574A9}" sibTransId="{2ED2FBED-95DD-4AF5-9291-2C678EF0212D}"/>
    <dgm:cxn modelId="{C928742F-C48D-472A-A513-10ECEFCA7A61}" type="presParOf" srcId="{B4B1D380-E670-4C49-8C2A-5EDC77F161B8}" destId="{CCD4B55F-83F2-4C08-89C8-98DD910A9576}" srcOrd="0" destOrd="0" presId="urn:microsoft.com/office/officeart/2005/8/layout/venn1"/>
    <dgm:cxn modelId="{2EC95311-4AEE-4E82-BBC6-8AA5A7EC6AAC}" type="presParOf" srcId="{B4B1D380-E670-4C49-8C2A-5EDC77F161B8}" destId="{AFC2D21C-C0DD-418D-AC2D-97B08EBBFD15}" srcOrd="1" destOrd="0" presId="urn:microsoft.com/office/officeart/2005/8/layout/venn1"/>
    <dgm:cxn modelId="{D31E3B0D-454D-4C4C-BB7E-9512C7F59C30}" type="presParOf" srcId="{B4B1D380-E670-4C49-8C2A-5EDC77F161B8}" destId="{5EE76713-130D-4BB2-BDAE-5572CA4FC88B}" srcOrd="2" destOrd="0" presId="urn:microsoft.com/office/officeart/2005/8/layout/venn1"/>
    <dgm:cxn modelId="{BEF48953-3038-448C-AD6D-B7D983FEFD52}" type="presParOf" srcId="{B4B1D380-E670-4C49-8C2A-5EDC77F161B8}" destId="{318327D9-A6E6-43EB-A821-6E221AD2746C}" srcOrd="3" destOrd="0" presId="urn:microsoft.com/office/officeart/2005/8/layout/venn1"/>
    <dgm:cxn modelId="{83C8B337-65B9-4C6C-8C42-EC09F569AB1B}" type="presParOf" srcId="{B4B1D380-E670-4C49-8C2A-5EDC77F161B8}" destId="{91984E0B-B7E9-4FB1-98EF-FC8E9A3FB373}" srcOrd="4" destOrd="0" presId="urn:microsoft.com/office/officeart/2005/8/layout/venn1"/>
    <dgm:cxn modelId="{ACD35E1B-9F6B-4865-8A66-3A2D59B22DA5}" type="presParOf" srcId="{B4B1D380-E670-4C49-8C2A-5EDC77F161B8}" destId="{77E7033F-0C3F-493E-AC9C-61D01C071472}" srcOrd="5" destOrd="0" presId="urn:microsoft.com/office/officeart/2005/8/layout/venn1"/>
    <dgm:cxn modelId="{9B6F28FD-6308-4D54-A8C1-081F32C112E6}" type="presParOf" srcId="{B4B1D380-E670-4C49-8C2A-5EDC77F161B8}" destId="{97D0CCCE-716C-4101-A8C5-7458905914AC}" srcOrd="6" destOrd="0" presId="urn:microsoft.com/office/officeart/2005/8/layout/venn1"/>
    <dgm:cxn modelId="{D299419C-4255-4D0B-B054-38B587B60581}" type="presParOf" srcId="{B4B1D380-E670-4C49-8C2A-5EDC77F161B8}" destId="{4D09CF19-97C7-40B9-9172-CDD3351B61AF}" srcOrd="7" destOrd="0" presId="urn:microsoft.com/office/officeart/2005/8/layout/venn1"/>
    <dgm:cxn modelId="{9B41BBAF-8DF2-44EC-8E2C-0B4E09FDF77A}" type="presParOf" srcId="{B4B1D380-E670-4C49-8C2A-5EDC77F161B8}" destId="{6697D11D-A569-4771-B594-355E3314E689}" srcOrd="8" destOrd="0" presId="urn:microsoft.com/office/officeart/2005/8/layout/venn1"/>
    <dgm:cxn modelId="{83963127-9719-4B76-ACF8-49672E87C879}" type="presParOf" srcId="{B4B1D380-E670-4C49-8C2A-5EDC77F161B8}" destId="{C234EA4B-56FF-4379-9B75-9DFF80BC624E}" srcOrd="9" destOrd="0" presId="urn:microsoft.com/office/officeart/2005/8/layout/venn1"/>
    <dgm:cxn modelId="{898A1451-0D00-40F2-AF49-F2629147C3B2}" type="presParOf" srcId="{B4B1D380-E670-4C49-8C2A-5EDC77F161B8}" destId="{C8B07C8B-809C-45F1-9957-23072213228D}" srcOrd="10" destOrd="0" presId="urn:microsoft.com/office/officeart/2005/8/layout/venn1"/>
    <dgm:cxn modelId="{CDC60951-40A8-41EA-BBC9-E05CBC515E9E}" type="presParOf" srcId="{B4B1D380-E670-4C49-8C2A-5EDC77F161B8}" destId="{A45BAA37-70EF-4AD2-B817-5E6E6A77765F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1B3BA-B9CA-4928-8255-F4E5661D1F1C}" type="doc">
      <dgm:prSet loTypeId="urn:microsoft.com/office/officeart/2009/layout/CircleArrowProcess" loCatId="cycl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fr-MA"/>
        </a:p>
      </dgm:t>
    </dgm:pt>
    <dgm:pt modelId="{D9C03F9B-0738-4EFE-8F69-E1A466AF4E14}">
      <dgm:prSet phldrT="[Texte]"/>
      <dgm:spPr/>
      <dgm:t>
        <a:bodyPr/>
        <a:lstStyle/>
        <a:p>
          <a:r>
            <a:rPr lang="fr-FR" altLang="fr-FR" b="1">
              <a:solidFill>
                <a:schemeClr val="bg1"/>
              </a:solidFill>
              <a:latin typeface="Bookman Old Style" panose="02050604050505020204" pitchFamily="18" charset="0"/>
              <a:ea typeface="+mj-ea"/>
              <a:cs typeface="Leelawadee UI" panose="020B0502040204020203" pitchFamily="34" charset="-34"/>
            </a:rPr>
            <a:t>Traitement des valeurs manquantes</a:t>
          </a:r>
          <a:endParaRPr lang="fr-MA" dirty="0">
            <a:solidFill>
              <a:schemeClr val="bg1"/>
            </a:solidFill>
          </a:endParaRPr>
        </a:p>
      </dgm:t>
    </dgm:pt>
    <dgm:pt modelId="{35CC1250-6828-4A02-85F6-139A05DDB1C0}" type="parTrans" cxnId="{5A95A34F-6B93-4F74-B3C3-9C4FB1AF9A0E}">
      <dgm:prSet/>
      <dgm:spPr/>
      <dgm:t>
        <a:bodyPr/>
        <a:lstStyle/>
        <a:p>
          <a:endParaRPr lang="fr-MA"/>
        </a:p>
      </dgm:t>
    </dgm:pt>
    <dgm:pt modelId="{522339B4-40FD-4CC1-A45E-6F0164C1BA63}" type="sibTrans" cxnId="{5A95A34F-6B93-4F74-B3C3-9C4FB1AF9A0E}">
      <dgm:prSet/>
      <dgm:spPr/>
      <dgm:t>
        <a:bodyPr/>
        <a:lstStyle/>
        <a:p>
          <a:endParaRPr lang="fr-MA"/>
        </a:p>
      </dgm:t>
    </dgm:pt>
    <dgm:pt modelId="{F41A37B1-6CE9-4D4B-92D0-89CF9A971B69}">
      <dgm:prSet phldrT="[Texte]" custT="1"/>
      <dgm:spPr/>
      <dgm:t>
        <a:bodyPr/>
        <a:lstStyle/>
        <a:p>
          <a:r>
            <a:rPr lang="fr-FR" altLang="fr-FR" sz="900">
              <a:solidFill>
                <a:schemeClr val="bg1"/>
              </a:solidFill>
              <a:latin typeface="Verdana"/>
              <a:ea typeface="+mj-ea"/>
            </a:rPr>
            <a:t> On a fait un traitement des valeurs manquantes (</a:t>
          </a:r>
          <a:r>
            <a:rPr lang="fr-FR" sz="900">
              <a:solidFill>
                <a:schemeClr val="bg1"/>
              </a:solidFill>
              <a:latin typeface="Verdana"/>
              <a:ea typeface="+mj-ea"/>
            </a:rPr>
            <a:t>Les valeurs manquantes, très peu nombreuses, ont été supprimées au lieu d’être imputées.)</a:t>
          </a:r>
          <a:endParaRPr lang="fr-MA" sz="900" dirty="0">
            <a:solidFill>
              <a:schemeClr val="bg1"/>
            </a:solidFill>
          </a:endParaRPr>
        </a:p>
      </dgm:t>
    </dgm:pt>
    <dgm:pt modelId="{BA69CE0E-D293-41E1-9923-DE70F06F4375}" type="parTrans" cxnId="{7487404F-4C7E-4E0F-8C9E-4EDD82D06729}">
      <dgm:prSet/>
      <dgm:spPr/>
      <dgm:t>
        <a:bodyPr/>
        <a:lstStyle/>
        <a:p>
          <a:endParaRPr lang="fr-MA"/>
        </a:p>
      </dgm:t>
    </dgm:pt>
    <dgm:pt modelId="{681CCB2A-2408-46F7-9723-2F76E6423751}" type="sibTrans" cxnId="{7487404F-4C7E-4E0F-8C9E-4EDD82D06729}">
      <dgm:prSet/>
      <dgm:spPr/>
      <dgm:t>
        <a:bodyPr/>
        <a:lstStyle/>
        <a:p>
          <a:endParaRPr lang="fr-MA"/>
        </a:p>
      </dgm:t>
    </dgm:pt>
    <dgm:pt modelId="{25ED850E-CA95-4F4E-91CB-40048BCAA8DB}">
      <dgm:prSet phldrT="[Texte]" custT="1"/>
      <dgm:spPr/>
      <dgm:t>
        <a:bodyPr/>
        <a:lstStyle/>
        <a:p>
          <a:r>
            <a:rPr lang="fr-FR" altLang="fr-F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+mj-ea"/>
              <a:cs typeface="Leelawadee UI" panose="020B0502040204020203" pitchFamily="34" charset="-34"/>
            </a:rPr>
            <a:t>Data type casting</a:t>
          </a:r>
          <a:endParaRPr lang="fr-MA" sz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DB8A61-58A2-42FB-8216-43CC6DD49844}" type="parTrans" cxnId="{13FC6148-192F-4D43-BBEC-BE9524BCAFAF}">
      <dgm:prSet/>
      <dgm:spPr/>
      <dgm:t>
        <a:bodyPr/>
        <a:lstStyle/>
        <a:p>
          <a:endParaRPr lang="fr-MA"/>
        </a:p>
      </dgm:t>
    </dgm:pt>
    <dgm:pt modelId="{677540C5-809D-4F18-9625-78CA339B76B4}" type="sibTrans" cxnId="{13FC6148-192F-4D43-BBEC-BE9524BCAFAF}">
      <dgm:prSet/>
      <dgm:spPr/>
      <dgm:t>
        <a:bodyPr/>
        <a:lstStyle/>
        <a:p>
          <a:endParaRPr lang="fr-MA"/>
        </a:p>
      </dgm:t>
    </dgm:pt>
    <dgm:pt modelId="{54ECF597-122B-41A7-91E1-B9F36AFDE180}">
      <dgm:prSet phldrT="[Texte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fr-FR" altLang="fr-FR" sz="900" dirty="0">
              <a:solidFill>
                <a:schemeClr val="bg1"/>
              </a:solidFill>
              <a:latin typeface="Verdana"/>
              <a:ea typeface="+mj-ea"/>
            </a:rPr>
            <a:t>Les colonnes </a:t>
          </a:r>
          <a:r>
            <a:rPr lang="fr-FR" altLang="fr-FR" sz="900" b="1" dirty="0" err="1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Date_of_Journey</a:t>
          </a:r>
          <a:r>
            <a:rPr lang="fr-FR" altLang="fr-FR" sz="900" b="1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 </a:t>
          </a:r>
          <a:r>
            <a:rPr lang="fr-FR" altLang="fr-FR" sz="900" dirty="0">
              <a:solidFill>
                <a:schemeClr val="bg1"/>
              </a:solidFill>
              <a:latin typeface="Verdana"/>
              <a:ea typeface="+mj-ea"/>
            </a:rPr>
            <a:t>, </a:t>
          </a:r>
          <a:r>
            <a:rPr lang="fr-FR" altLang="fr-FR" sz="900" b="1" dirty="0" err="1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Dep_Time</a:t>
          </a:r>
          <a:r>
            <a:rPr lang="fr-FR" altLang="fr-FR" sz="900" b="1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 </a:t>
          </a:r>
          <a:r>
            <a:rPr lang="fr-FR" altLang="fr-FR" sz="900" dirty="0">
              <a:solidFill>
                <a:schemeClr val="bg1"/>
              </a:solidFill>
              <a:latin typeface="Verdana"/>
              <a:ea typeface="+mj-ea"/>
            </a:rPr>
            <a:t>et </a:t>
          </a:r>
          <a:r>
            <a:rPr lang="fr-FR" altLang="fr-FR" sz="900" b="1" dirty="0" err="1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Arrival_Time</a:t>
          </a:r>
          <a:r>
            <a:rPr lang="fr-FR" altLang="fr-FR" sz="900" b="1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 </a:t>
          </a:r>
          <a:r>
            <a:rPr lang="fr-FR" altLang="fr-FR" sz="900" dirty="0">
              <a:solidFill>
                <a:schemeClr val="bg1"/>
              </a:solidFill>
              <a:latin typeface="Verdana"/>
              <a:ea typeface="+mj-ea"/>
            </a:rPr>
            <a:t>sont de type </a:t>
          </a:r>
          <a:r>
            <a:rPr lang="fr-FR" altLang="fr-FR" sz="900" dirty="0" err="1">
              <a:solidFill>
                <a:schemeClr val="bg1"/>
              </a:solidFill>
              <a:latin typeface="Verdana"/>
              <a:ea typeface="+mj-ea"/>
            </a:rPr>
            <a:t>object</a:t>
          </a:r>
          <a:r>
            <a:rPr lang="fr-FR" altLang="fr-FR" sz="900" dirty="0">
              <a:solidFill>
                <a:schemeClr val="bg1"/>
              </a:solidFill>
              <a:latin typeface="Verdana"/>
              <a:ea typeface="+mj-ea"/>
            </a:rPr>
            <a:t> et doivent </a:t>
          </a:r>
          <a:r>
            <a:rPr lang="fr-FR" altLang="fr-FR" sz="900" dirty="0" err="1">
              <a:solidFill>
                <a:schemeClr val="bg1"/>
              </a:solidFill>
              <a:latin typeface="Verdana"/>
              <a:ea typeface="+mj-ea"/>
            </a:rPr>
            <a:t>etre</a:t>
          </a:r>
          <a:r>
            <a:rPr lang="fr-FR" altLang="fr-FR" sz="900" dirty="0">
              <a:solidFill>
                <a:schemeClr val="bg1"/>
              </a:solidFill>
              <a:latin typeface="Verdana"/>
              <a:ea typeface="+mj-ea"/>
            </a:rPr>
            <a:t> </a:t>
          </a:r>
          <a:r>
            <a:rPr lang="fr-FR" altLang="fr-FR" sz="900" dirty="0" err="1">
              <a:solidFill>
                <a:schemeClr val="bg1"/>
              </a:solidFill>
              <a:latin typeface="Verdana"/>
              <a:ea typeface="+mj-ea"/>
            </a:rPr>
            <a:t>convertises</a:t>
          </a:r>
          <a:r>
            <a:rPr lang="fr-FR" altLang="fr-FR" sz="900" dirty="0">
              <a:solidFill>
                <a:schemeClr val="bg1"/>
              </a:solidFill>
              <a:latin typeface="Verdana"/>
              <a:ea typeface="+mj-ea"/>
            </a:rPr>
            <a:t> en </a:t>
          </a:r>
          <a:r>
            <a:rPr lang="fr-FR" altLang="fr-FR" sz="900" dirty="0" err="1">
              <a:solidFill>
                <a:schemeClr val="bg1"/>
              </a:solidFill>
              <a:latin typeface="Verdana"/>
              <a:ea typeface="+mj-ea"/>
            </a:rPr>
            <a:t>datatime</a:t>
          </a:r>
          <a:r>
            <a:rPr lang="fr-FR" altLang="fr-FR" sz="900" dirty="0">
              <a:solidFill>
                <a:schemeClr val="bg1"/>
              </a:solidFill>
              <a:latin typeface="Verdana"/>
              <a:ea typeface="+mj-ea"/>
            </a:rPr>
            <a:t> pour une utilisation optimale lors de la prédiction</a:t>
          </a:r>
          <a:endParaRPr lang="fr-MA" sz="900" dirty="0">
            <a:solidFill>
              <a:schemeClr val="bg1"/>
            </a:solidFill>
          </a:endParaRPr>
        </a:p>
      </dgm:t>
    </dgm:pt>
    <dgm:pt modelId="{6141FDB8-DEEF-409E-A391-27CB699AEFB1}" type="parTrans" cxnId="{DF1B5E63-E0BC-4981-B8C5-A576CC4A8351}">
      <dgm:prSet/>
      <dgm:spPr/>
      <dgm:t>
        <a:bodyPr/>
        <a:lstStyle/>
        <a:p>
          <a:endParaRPr lang="fr-MA"/>
        </a:p>
      </dgm:t>
    </dgm:pt>
    <dgm:pt modelId="{32A6A89D-C176-494F-AFD0-5358EBCA8136}" type="sibTrans" cxnId="{DF1B5E63-E0BC-4981-B8C5-A576CC4A8351}">
      <dgm:prSet/>
      <dgm:spPr/>
      <dgm:t>
        <a:bodyPr/>
        <a:lstStyle/>
        <a:p>
          <a:endParaRPr lang="fr-MA"/>
        </a:p>
      </dgm:t>
    </dgm:pt>
    <dgm:pt modelId="{8BB358C2-7213-4103-8D94-FE08120D9183}">
      <dgm:prSet phldrT="[Texte]" custT="1"/>
      <dgm:spPr/>
      <dgm:t>
        <a:bodyPr/>
        <a:lstStyle/>
        <a:p>
          <a:r>
            <a:rPr lang="fr-FR" altLang="fr-F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+mj-ea"/>
              <a:cs typeface="Leelawadee UI" panose="020B0502040204020203" pitchFamily="34" charset="-34"/>
            </a:rPr>
            <a:t>Prétraitement des colonnes </a:t>
          </a:r>
          <a:endParaRPr lang="fr-MA" sz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30C7E02-2866-43F7-BD02-50C81227BF8D}" type="parTrans" cxnId="{8ED7DB7D-84F1-400C-81D7-BA38CB1AA703}">
      <dgm:prSet/>
      <dgm:spPr/>
      <dgm:t>
        <a:bodyPr/>
        <a:lstStyle/>
        <a:p>
          <a:endParaRPr lang="fr-MA"/>
        </a:p>
      </dgm:t>
    </dgm:pt>
    <dgm:pt modelId="{5FD7DACE-BD29-42CE-98A9-09C3BFCF907E}" type="sibTrans" cxnId="{8ED7DB7D-84F1-400C-81D7-BA38CB1AA703}">
      <dgm:prSet/>
      <dgm:spPr/>
      <dgm:t>
        <a:bodyPr/>
        <a:lstStyle/>
        <a:p>
          <a:endParaRPr lang="fr-MA"/>
        </a:p>
      </dgm:t>
    </dgm:pt>
    <dgm:pt modelId="{22A7DA77-FF76-4FDD-9E47-4A3CAE59B610}">
      <dgm:prSet phldrT="[Texte]" custT="1"/>
      <dgm:spPr/>
      <dgm:t>
        <a:bodyPr/>
        <a:lstStyle/>
        <a:p>
          <a:r>
            <a:rPr lang="fr-FR" sz="900" kern="1200" dirty="0">
              <a:solidFill>
                <a:prstClr val="white"/>
              </a:solidFill>
              <a:latin typeface="Verdana"/>
              <a:ea typeface="+mn-ea"/>
              <a:cs typeface="+mn-cs"/>
            </a:rPr>
            <a:t>Extraction des attributs (</a:t>
          </a:r>
          <a:r>
            <a:rPr lang="fr-FR" sz="900" b="1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jour/mois/</a:t>
          </a:r>
          <a:r>
            <a:rPr lang="fr-FR" sz="900" b="1" kern="1200" dirty="0" err="1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annee</a:t>
          </a:r>
          <a:r>
            <a:rPr lang="fr-FR" sz="900" b="1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, heures/minutes</a:t>
          </a:r>
          <a:r>
            <a:rPr lang="fr-FR" sz="900" kern="1200" dirty="0">
              <a:solidFill>
                <a:prstClr val="white"/>
              </a:solidFill>
              <a:latin typeface="Verdana"/>
              <a:ea typeface="+mn-ea"/>
              <a:cs typeface="+mn-cs"/>
            </a:rPr>
            <a:t>).</a:t>
          </a:r>
          <a:endParaRPr lang="fr-MA" sz="900" kern="1200" dirty="0">
            <a:solidFill>
              <a:prstClr val="white"/>
            </a:solidFill>
            <a:latin typeface="Verdana"/>
            <a:ea typeface="+mn-ea"/>
            <a:cs typeface="+mn-cs"/>
          </a:endParaRPr>
        </a:p>
      </dgm:t>
    </dgm:pt>
    <dgm:pt modelId="{ABBEA730-E6D0-44EB-8834-5980EB1609D5}" type="parTrans" cxnId="{6736F844-CDB6-4B9C-8993-47AC57F2C725}">
      <dgm:prSet/>
      <dgm:spPr/>
      <dgm:t>
        <a:bodyPr/>
        <a:lstStyle/>
        <a:p>
          <a:endParaRPr lang="fr-MA"/>
        </a:p>
      </dgm:t>
    </dgm:pt>
    <dgm:pt modelId="{1542DD65-D055-465C-B9F0-DDB5E210239F}" type="sibTrans" cxnId="{6736F844-CDB6-4B9C-8993-47AC57F2C725}">
      <dgm:prSet/>
      <dgm:spPr/>
      <dgm:t>
        <a:bodyPr/>
        <a:lstStyle/>
        <a:p>
          <a:endParaRPr lang="fr-MA"/>
        </a:p>
      </dgm:t>
    </dgm:pt>
    <dgm:pt modelId="{8179BFA5-21EE-4605-9B67-14ED57FF210A}">
      <dgm:prSet phldrT="[Texte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Détection des </a:t>
          </a:r>
          <a:r>
            <a:rPr lang="fr-FR" sz="900" kern="1200" dirty="0" err="1">
              <a:solidFill>
                <a:schemeClr val="bg1"/>
              </a:solidFill>
              <a:latin typeface="Verdana"/>
              <a:ea typeface="+mj-ea"/>
            </a:rPr>
            <a:t>outliers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de la variable </a:t>
          </a:r>
          <a:r>
            <a:rPr lang="fr-FR" sz="900" b="1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Price 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via histogrammes et </a:t>
          </a:r>
          <a:r>
            <a:rPr lang="fr-FR" sz="900" kern="1200" dirty="0" err="1">
              <a:solidFill>
                <a:schemeClr val="bg1"/>
              </a:solidFill>
              <a:latin typeface="Verdana"/>
              <a:ea typeface="+mj-ea"/>
            </a:rPr>
            <a:t>boxplot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.</a:t>
          </a:r>
          <a:endParaRPr lang="fr-MA" sz="900" kern="1200" dirty="0">
            <a:solidFill>
              <a:schemeClr val="bg1"/>
            </a:solidFill>
          </a:endParaRPr>
        </a:p>
      </dgm:t>
    </dgm:pt>
    <dgm:pt modelId="{7E4FB87A-9C91-4102-AF55-B12664071CB0}" type="parTrans" cxnId="{A6F876FB-3340-4E2E-B728-F82D1D703467}">
      <dgm:prSet/>
      <dgm:spPr/>
      <dgm:t>
        <a:bodyPr/>
        <a:lstStyle/>
        <a:p>
          <a:endParaRPr lang="fr-MA"/>
        </a:p>
      </dgm:t>
    </dgm:pt>
    <dgm:pt modelId="{FEBF2E9B-0286-4236-9A58-CEBCD2FA59A0}" type="sibTrans" cxnId="{A6F876FB-3340-4E2E-B728-F82D1D703467}">
      <dgm:prSet/>
      <dgm:spPr/>
      <dgm:t>
        <a:bodyPr/>
        <a:lstStyle/>
        <a:p>
          <a:endParaRPr lang="fr-MA"/>
        </a:p>
      </dgm:t>
    </dgm:pt>
    <dgm:pt modelId="{92A21BE5-816D-40B8-970D-C79E8FB7E3ED}">
      <dgm:prSet phldrT="[Texte]" custT="1"/>
      <dgm:spPr/>
      <dgm:t>
        <a:bodyPr/>
        <a:lstStyle/>
        <a:p>
          <a:r>
            <a:rPr lang="fr-MA" sz="1200" b="1">
              <a:solidFill>
                <a:schemeClr val="bg1"/>
              </a:solidFill>
              <a:latin typeface="Bookman Old Style" panose="02050604050505020204" pitchFamily="18" charset="0"/>
              <a:ea typeface="+mj-ea"/>
              <a:cs typeface="Leelawadee UI" panose="020B0502040204020203" pitchFamily="34" charset="-34"/>
            </a:rPr>
            <a:t>Traitement des valeurs aberrantes </a:t>
          </a:r>
          <a:endParaRPr lang="fr-MA" sz="1200" dirty="0">
            <a:solidFill>
              <a:schemeClr val="bg1"/>
            </a:solidFill>
          </a:endParaRPr>
        </a:p>
      </dgm:t>
    </dgm:pt>
    <dgm:pt modelId="{D3FDBA5F-830F-4825-9396-7FF813CF541E}" type="parTrans" cxnId="{6D2D586B-2A16-40B9-A2AF-D2AA35A09E46}">
      <dgm:prSet/>
      <dgm:spPr/>
      <dgm:t>
        <a:bodyPr/>
        <a:lstStyle/>
        <a:p>
          <a:endParaRPr lang="fr-MA"/>
        </a:p>
      </dgm:t>
    </dgm:pt>
    <dgm:pt modelId="{25752D96-0177-4386-8AFC-0B5606519C0E}" type="sibTrans" cxnId="{6D2D586B-2A16-40B9-A2AF-D2AA35A09E46}">
      <dgm:prSet/>
      <dgm:spPr/>
      <dgm:t>
        <a:bodyPr/>
        <a:lstStyle/>
        <a:p>
          <a:endParaRPr lang="fr-MA"/>
        </a:p>
      </dgm:t>
    </dgm:pt>
    <dgm:pt modelId="{D888E322-089F-4AD0-9D4B-41FDCE097B8F}">
      <dgm:prSet phldrT="[Texte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Identification des valeurs </a:t>
          </a:r>
          <a:r>
            <a:rPr lang="fr-FR" sz="900" kern="1200" dirty="0" err="1">
              <a:solidFill>
                <a:schemeClr val="bg1"/>
              </a:solidFill>
              <a:latin typeface="Verdana"/>
              <a:ea typeface="+mj-ea"/>
            </a:rPr>
            <a:t>extremes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par la règle « Q1 - 1.5×IQR » et « Q3 + 1.5×IQR »,</a:t>
          </a:r>
          <a:endParaRPr lang="fr-MA" sz="900" kern="1200" dirty="0">
            <a:solidFill>
              <a:schemeClr val="bg1"/>
            </a:solidFill>
          </a:endParaRPr>
        </a:p>
      </dgm:t>
    </dgm:pt>
    <dgm:pt modelId="{81EA7BF5-69EE-4246-9A85-B04D9005854E}" type="parTrans" cxnId="{AE5D312E-2419-4CA5-9872-281F91D800C1}">
      <dgm:prSet/>
      <dgm:spPr/>
      <dgm:t>
        <a:bodyPr/>
        <a:lstStyle/>
        <a:p>
          <a:endParaRPr lang="fr-MA"/>
        </a:p>
      </dgm:t>
    </dgm:pt>
    <dgm:pt modelId="{FF97D55E-3471-49B0-9CBA-AD339A850108}" type="sibTrans" cxnId="{AE5D312E-2419-4CA5-9872-281F91D800C1}">
      <dgm:prSet/>
      <dgm:spPr/>
      <dgm:t>
        <a:bodyPr/>
        <a:lstStyle/>
        <a:p>
          <a:endParaRPr lang="fr-MA"/>
        </a:p>
      </dgm:t>
    </dgm:pt>
    <dgm:pt modelId="{9CA4D8D4-D9D8-4FD2-AD46-3B67C9890471}">
      <dgm:prSet custT="1"/>
      <dgm:spPr/>
      <dgm:t>
        <a:bodyPr/>
        <a:lstStyle/>
        <a:p>
          <a:r>
            <a:rPr lang="fr-FR" sz="900" kern="1200">
              <a:solidFill>
                <a:prstClr val="white"/>
              </a:solidFill>
              <a:latin typeface="Verdana"/>
              <a:ea typeface="+mn-ea"/>
              <a:cs typeface="+mn-cs"/>
            </a:rPr>
            <a:t>Suppression des colonnes d'origine après extraction.</a:t>
          </a:r>
          <a:endParaRPr lang="fr-FR" sz="900" kern="1200" dirty="0">
            <a:solidFill>
              <a:prstClr val="white"/>
            </a:solidFill>
            <a:latin typeface="Verdana"/>
            <a:ea typeface="+mn-ea"/>
            <a:cs typeface="+mn-cs"/>
          </a:endParaRPr>
        </a:p>
      </dgm:t>
    </dgm:pt>
    <dgm:pt modelId="{0CA03BEE-924F-4862-889F-C344EA30B471}" type="parTrans" cxnId="{8CF11559-1C28-4734-B6F7-20A5E4588E15}">
      <dgm:prSet/>
      <dgm:spPr/>
      <dgm:t>
        <a:bodyPr/>
        <a:lstStyle/>
        <a:p>
          <a:endParaRPr lang="fr-MA"/>
        </a:p>
      </dgm:t>
    </dgm:pt>
    <dgm:pt modelId="{7DD66517-BF37-4F02-901D-AC77AA9436FF}" type="sibTrans" cxnId="{8CF11559-1C28-4734-B6F7-20A5E4588E15}">
      <dgm:prSet/>
      <dgm:spPr/>
      <dgm:t>
        <a:bodyPr/>
        <a:lstStyle/>
        <a:p>
          <a:endParaRPr lang="fr-MA"/>
        </a:p>
      </dgm:t>
    </dgm:pt>
    <dgm:pt modelId="{98E1C4CA-C89E-4249-A9B8-F1F9310DDBC7}">
      <dgm:prSet custT="1"/>
      <dgm:spPr/>
      <dgm:t>
        <a:bodyPr/>
        <a:lstStyle/>
        <a:p>
          <a:r>
            <a:rPr lang="fr-FR" sz="900" kern="1200">
              <a:solidFill>
                <a:prstClr val="white"/>
              </a:solidFill>
              <a:latin typeface="Verdana"/>
              <a:ea typeface="+mn-ea"/>
              <a:cs typeface="+mn-cs"/>
            </a:rPr>
            <a:t>Découpage de </a:t>
          </a:r>
          <a:r>
            <a:rPr lang="fr-FR" sz="900" b="1" kern="120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Duration</a:t>
          </a:r>
          <a:r>
            <a:rPr lang="fr-FR" sz="900" kern="1200">
              <a:solidFill>
                <a:prstClr val="white"/>
              </a:solidFill>
              <a:latin typeface="Verdana"/>
              <a:ea typeface="+mn-ea"/>
              <a:cs typeface="+mn-cs"/>
            </a:rPr>
            <a:t> en deux colonnes (</a:t>
          </a:r>
          <a:r>
            <a:rPr lang="fr-FR" sz="900" b="1" kern="120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Duration_hours, Duration_minutes</a:t>
          </a:r>
          <a:r>
            <a:rPr lang="fr-FR" sz="900" kern="1200">
              <a:solidFill>
                <a:prstClr val="white"/>
              </a:solidFill>
              <a:latin typeface="Verdana"/>
              <a:ea typeface="+mn-ea"/>
              <a:cs typeface="+mn-cs"/>
            </a:rPr>
            <a:t>).</a:t>
          </a:r>
          <a:endParaRPr lang="fr-FR" sz="900" kern="1200" dirty="0">
            <a:solidFill>
              <a:prstClr val="white"/>
            </a:solidFill>
            <a:latin typeface="Verdana"/>
            <a:ea typeface="+mn-ea"/>
            <a:cs typeface="+mn-cs"/>
          </a:endParaRPr>
        </a:p>
      </dgm:t>
    </dgm:pt>
    <dgm:pt modelId="{46FDA8F7-0934-47CE-887E-2A55546138E0}" type="parTrans" cxnId="{EE17D15B-AE1C-4378-8498-A46917778F2D}">
      <dgm:prSet/>
      <dgm:spPr/>
      <dgm:t>
        <a:bodyPr/>
        <a:lstStyle/>
        <a:p>
          <a:endParaRPr lang="fr-MA"/>
        </a:p>
      </dgm:t>
    </dgm:pt>
    <dgm:pt modelId="{5C541FF5-89C4-44B3-AD81-55B43A2C47D1}" type="sibTrans" cxnId="{EE17D15B-AE1C-4378-8498-A46917778F2D}">
      <dgm:prSet/>
      <dgm:spPr/>
      <dgm:t>
        <a:bodyPr/>
        <a:lstStyle/>
        <a:p>
          <a:endParaRPr lang="fr-MA"/>
        </a:p>
      </dgm:t>
    </dgm:pt>
    <dgm:pt modelId="{599C7E3E-FEFF-4C26-A443-94F8D28A31B8}">
      <dgm:prSet phldrT="[Texte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Remplacement des prix &gt; 35 000 (</a:t>
          </a:r>
          <a:r>
            <a:rPr lang="fr-FR" sz="900" kern="1200" dirty="0" err="1">
              <a:solidFill>
                <a:schemeClr val="bg1"/>
              </a:solidFill>
              <a:latin typeface="Verdana"/>
              <a:ea typeface="+mj-ea"/>
            </a:rPr>
            <a:t>outliers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extrêmes) par la </a:t>
          </a:r>
          <a:r>
            <a:rPr lang="fr-FR" sz="900" b="1" i="0" u="none" kern="1200" dirty="0">
              <a:solidFill>
                <a:schemeClr val="bg1"/>
              </a:solidFill>
              <a:effectLst/>
              <a:latin typeface="Verdana"/>
              <a:ea typeface="+mj-ea"/>
            </a:rPr>
            <a:t>médiane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, afin de réduire leur impact tout en préservant la distribution.</a:t>
          </a:r>
          <a:endParaRPr lang="fr-MA" sz="900" kern="1200" dirty="0">
            <a:solidFill>
              <a:schemeClr val="bg1"/>
            </a:solidFill>
          </a:endParaRPr>
        </a:p>
      </dgm:t>
    </dgm:pt>
    <dgm:pt modelId="{16FA9520-EE21-459E-A736-695B38CFFFA3}" type="parTrans" cxnId="{2129EDD1-5C8C-4294-82F8-242B39F9C129}">
      <dgm:prSet/>
      <dgm:spPr/>
      <dgm:t>
        <a:bodyPr/>
        <a:lstStyle/>
        <a:p>
          <a:endParaRPr lang="fr-MA"/>
        </a:p>
      </dgm:t>
    </dgm:pt>
    <dgm:pt modelId="{79A40FD4-576F-43B8-B1DE-6C12085EA4E6}" type="sibTrans" cxnId="{2129EDD1-5C8C-4294-82F8-242B39F9C129}">
      <dgm:prSet/>
      <dgm:spPr/>
      <dgm:t>
        <a:bodyPr/>
        <a:lstStyle/>
        <a:p>
          <a:endParaRPr lang="fr-MA"/>
        </a:p>
      </dgm:t>
    </dgm:pt>
    <dgm:pt modelId="{499EE051-8769-4279-AA4B-40955785F786}" type="pres">
      <dgm:prSet presAssocID="{A5F1B3BA-B9CA-4928-8255-F4E5661D1F1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CF0ADB4-A792-4596-90DE-BD1DB7CBD0EF}" type="pres">
      <dgm:prSet presAssocID="{D9C03F9B-0738-4EFE-8F69-E1A466AF4E14}" presName="Accent1" presStyleCnt="0"/>
      <dgm:spPr/>
    </dgm:pt>
    <dgm:pt modelId="{FD4D4A1F-905E-41D8-9F8F-9A28963DF2E9}" type="pres">
      <dgm:prSet presAssocID="{D9C03F9B-0738-4EFE-8F69-E1A466AF4E14}" presName="Accent" presStyleLbl="node1" presStyleIdx="0" presStyleCnt="4"/>
      <dgm:spPr/>
    </dgm:pt>
    <dgm:pt modelId="{40903E3A-A306-4558-9FB2-D65912ACC969}" type="pres">
      <dgm:prSet presAssocID="{D9C03F9B-0738-4EFE-8F69-E1A466AF4E14}" presName="Child1" presStyleLbl="revTx" presStyleIdx="0" presStyleCnt="8" custScaleX="439471" custLinFactX="64333" custLinFactNeighborX="100000" custLinFactNeighborY="4599">
        <dgm:presLayoutVars>
          <dgm:chMax val="0"/>
          <dgm:chPref val="0"/>
          <dgm:bulletEnabled val="1"/>
        </dgm:presLayoutVars>
      </dgm:prSet>
      <dgm:spPr/>
    </dgm:pt>
    <dgm:pt modelId="{951B5E5B-B5C2-4914-8EC2-95EFFCCBDE80}" type="pres">
      <dgm:prSet presAssocID="{D9C03F9B-0738-4EFE-8F69-E1A466AF4E14}" presName="Parent1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E8027A32-BA43-4E92-936B-781F7358D4F5}" type="pres">
      <dgm:prSet presAssocID="{25ED850E-CA95-4F4E-91CB-40048BCAA8DB}" presName="Accent2" presStyleCnt="0"/>
      <dgm:spPr/>
    </dgm:pt>
    <dgm:pt modelId="{7C3C6623-0CF6-4780-AC21-A7B12418B37C}" type="pres">
      <dgm:prSet presAssocID="{25ED850E-CA95-4F4E-91CB-40048BCAA8DB}" presName="Accent" presStyleLbl="node1" presStyleIdx="1" presStyleCnt="4"/>
      <dgm:spPr/>
    </dgm:pt>
    <dgm:pt modelId="{503B9C21-5C81-4243-AD7B-A3E73711E15E}" type="pres">
      <dgm:prSet presAssocID="{25ED850E-CA95-4F4E-91CB-40048BCAA8DB}" presName="Child2" presStyleLbl="revTx" presStyleIdx="2" presStyleCnt="8" custScaleX="496999" custLinFactX="88154" custLinFactNeighborX="100000" custLinFactNeighborY="-1108">
        <dgm:presLayoutVars>
          <dgm:chMax val="0"/>
          <dgm:chPref val="0"/>
          <dgm:bulletEnabled val="1"/>
        </dgm:presLayoutVars>
      </dgm:prSet>
      <dgm:spPr/>
    </dgm:pt>
    <dgm:pt modelId="{20CCDD9E-4FB2-4678-BC0D-F4E8B4E833DC}" type="pres">
      <dgm:prSet presAssocID="{25ED850E-CA95-4F4E-91CB-40048BCAA8DB}" presName="Parent2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C181BD76-410D-4DBA-BEBA-E7C664FF8E1B}" type="pres">
      <dgm:prSet presAssocID="{8BB358C2-7213-4103-8D94-FE08120D9183}" presName="Accent3" presStyleCnt="0"/>
      <dgm:spPr/>
    </dgm:pt>
    <dgm:pt modelId="{DF4F24C4-7C52-40AE-91EB-08F8627737C5}" type="pres">
      <dgm:prSet presAssocID="{8BB358C2-7213-4103-8D94-FE08120D9183}" presName="Accent" presStyleLbl="node1" presStyleIdx="2" presStyleCnt="4"/>
      <dgm:spPr/>
    </dgm:pt>
    <dgm:pt modelId="{039837E4-A991-481A-BBE6-0B1749E5257F}" type="pres">
      <dgm:prSet presAssocID="{8BB358C2-7213-4103-8D94-FE08120D9183}" presName="Child3" presStyleLbl="revTx" presStyleIdx="4" presStyleCnt="8" custScaleX="431219" custScaleY="181988" custLinFactX="58475" custLinFactNeighborX="100000" custLinFactNeighborY="4242">
        <dgm:presLayoutVars>
          <dgm:chMax val="0"/>
          <dgm:chPref val="0"/>
          <dgm:bulletEnabled val="1"/>
        </dgm:presLayoutVars>
      </dgm:prSet>
      <dgm:spPr/>
    </dgm:pt>
    <dgm:pt modelId="{85A55E60-E955-4E30-B86F-67207C07D3C6}" type="pres">
      <dgm:prSet presAssocID="{8BB358C2-7213-4103-8D94-FE08120D9183}" presName="Parent3" presStyleLbl="revTx" presStyleIdx="5" presStyleCnt="8" custScaleX="135576">
        <dgm:presLayoutVars>
          <dgm:chMax val="1"/>
          <dgm:chPref val="1"/>
          <dgm:bulletEnabled val="1"/>
        </dgm:presLayoutVars>
      </dgm:prSet>
      <dgm:spPr/>
    </dgm:pt>
    <dgm:pt modelId="{293BF9CD-FFB3-4F01-A220-621CD787196F}" type="pres">
      <dgm:prSet presAssocID="{92A21BE5-816D-40B8-970D-C79E8FB7E3ED}" presName="Accent4" presStyleCnt="0"/>
      <dgm:spPr/>
    </dgm:pt>
    <dgm:pt modelId="{FF6FCD01-A7E7-414C-8E5A-967749BD8CF1}" type="pres">
      <dgm:prSet presAssocID="{92A21BE5-816D-40B8-970D-C79E8FB7E3ED}" presName="Accent" presStyleLbl="node1" presStyleIdx="3" presStyleCnt="4"/>
      <dgm:spPr/>
    </dgm:pt>
    <dgm:pt modelId="{A973757B-343A-43E3-B9A4-CF04B73DCFEE}" type="pres">
      <dgm:prSet presAssocID="{92A21BE5-816D-40B8-970D-C79E8FB7E3ED}" presName="Child4" presStyleLbl="revTx" presStyleIdx="6" presStyleCnt="8" custScaleX="501822" custLinFactX="94148" custLinFactNeighborX="100000" custLinFactNeighborY="35681">
        <dgm:presLayoutVars>
          <dgm:chMax val="0"/>
          <dgm:chPref val="0"/>
          <dgm:bulletEnabled val="1"/>
        </dgm:presLayoutVars>
      </dgm:prSet>
      <dgm:spPr/>
    </dgm:pt>
    <dgm:pt modelId="{DDFCB5ED-465B-48FC-A958-EA50A3BFED28}" type="pres">
      <dgm:prSet presAssocID="{92A21BE5-816D-40B8-970D-C79E8FB7E3ED}" presName="Parent4" presStyleLbl="revTx" presStyleIdx="7" presStyleCnt="8" custScaleX="111156" custScaleY="91703">
        <dgm:presLayoutVars>
          <dgm:chMax val="1"/>
          <dgm:chPref val="1"/>
          <dgm:bulletEnabled val="1"/>
        </dgm:presLayoutVars>
      </dgm:prSet>
      <dgm:spPr/>
    </dgm:pt>
  </dgm:ptLst>
  <dgm:cxnLst>
    <dgm:cxn modelId="{6A7C7D03-B747-4BE6-AC8B-736FFACB8465}" type="presOf" srcId="{98E1C4CA-C89E-4249-A9B8-F1F9310DDBC7}" destId="{039837E4-A991-481A-BBE6-0B1749E5257F}" srcOrd="0" destOrd="2" presId="urn:microsoft.com/office/officeart/2009/layout/CircleArrowProcess"/>
    <dgm:cxn modelId="{695BB90A-F91E-4091-A7FA-10A800F88AD3}" type="presOf" srcId="{A5F1B3BA-B9CA-4928-8255-F4E5661D1F1C}" destId="{499EE051-8769-4279-AA4B-40955785F786}" srcOrd="0" destOrd="0" presId="urn:microsoft.com/office/officeart/2009/layout/CircleArrowProcess"/>
    <dgm:cxn modelId="{D643ED1B-5960-4C03-9586-C06F550CC209}" type="presOf" srcId="{599C7E3E-FEFF-4C26-A443-94F8D28A31B8}" destId="{A973757B-343A-43E3-B9A4-CF04B73DCFEE}" srcOrd="0" destOrd="2" presId="urn:microsoft.com/office/officeart/2009/layout/CircleArrowProcess"/>
    <dgm:cxn modelId="{5F1E6A21-B543-4C47-9A5D-382809360E92}" type="presOf" srcId="{D9C03F9B-0738-4EFE-8F69-E1A466AF4E14}" destId="{951B5E5B-B5C2-4914-8EC2-95EFFCCBDE80}" srcOrd="0" destOrd="0" presId="urn:microsoft.com/office/officeart/2009/layout/CircleArrowProcess"/>
    <dgm:cxn modelId="{BDA89526-7637-4D6D-BE20-0704A99A65B8}" type="presOf" srcId="{25ED850E-CA95-4F4E-91CB-40048BCAA8DB}" destId="{20CCDD9E-4FB2-4678-BC0D-F4E8B4E833DC}" srcOrd="0" destOrd="0" presId="urn:microsoft.com/office/officeart/2009/layout/CircleArrowProcess"/>
    <dgm:cxn modelId="{AE5D312E-2419-4CA5-9872-281F91D800C1}" srcId="{92A21BE5-816D-40B8-970D-C79E8FB7E3ED}" destId="{D888E322-089F-4AD0-9D4B-41FDCE097B8F}" srcOrd="1" destOrd="0" parTransId="{81EA7BF5-69EE-4246-9A85-B04D9005854E}" sibTransId="{FF97D55E-3471-49B0-9CBA-AD339A850108}"/>
    <dgm:cxn modelId="{EE17D15B-AE1C-4378-8498-A46917778F2D}" srcId="{8BB358C2-7213-4103-8D94-FE08120D9183}" destId="{98E1C4CA-C89E-4249-A9B8-F1F9310DDBC7}" srcOrd="2" destOrd="0" parTransId="{46FDA8F7-0934-47CE-887E-2A55546138E0}" sibTransId="{5C541FF5-89C4-44B3-AD81-55B43A2C47D1}"/>
    <dgm:cxn modelId="{DF1B5E63-E0BC-4981-B8C5-A576CC4A8351}" srcId="{25ED850E-CA95-4F4E-91CB-40048BCAA8DB}" destId="{54ECF597-122B-41A7-91E1-B9F36AFDE180}" srcOrd="0" destOrd="0" parTransId="{6141FDB8-DEEF-409E-A391-27CB699AEFB1}" sibTransId="{32A6A89D-C176-494F-AFD0-5358EBCA8136}"/>
    <dgm:cxn modelId="{6736F844-CDB6-4B9C-8993-47AC57F2C725}" srcId="{8BB358C2-7213-4103-8D94-FE08120D9183}" destId="{22A7DA77-FF76-4FDD-9E47-4A3CAE59B610}" srcOrd="0" destOrd="0" parTransId="{ABBEA730-E6D0-44EB-8834-5980EB1609D5}" sibTransId="{1542DD65-D055-465C-B9F0-DDB5E210239F}"/>
    <dgm:cxn modelId="{13FC6148-192F-4D43-BBEC-BE9524BCAFAF}" srcId="{A5F1B3BA-B9CA-4928-8255-F4E5661D1F1C}" destId="{25ED850E-CA95-4F4E-91CB-40048BCAA8DB}" srcOrd="1" destOrd="0" parTransId="{7ADB8A61-58A2-42FB-8216-43CC6DD49844}" sibTransId="{677540C5-809D-4F18-9625-78CA339B76B4}"/>
    <dgm:cxn modelId="{6D2D586B-2A16-40B9-A2AF-D2AA35A09E46}" srcId="{A5F1B3BA-B9CA-4928-8255-F4E5661D1F1C}" destId="{92A21BE5-816D-40B8-970D-C79E8FB7E3ED}" srcOrd="3" destOrd="0" parTransId="{D3FDBA5F-830F-4825-9396-7FF813CF541E}" sibTransId="{25752D96-0177-4386-8AFC-0B5606519C0E}"/>
    <dgm:cxn modelId="{7487404F-4C7E-4E0F-8C9E-4EDD82D06729}" srcId="{D9C03F9B-0738-4EFE-8F69-E1A466AF4E14}" destId="{F41A37B1-6CE9-4D4B-92D0-89CF9A971B69}" srcOrd="0" destOrd="0" parTransId="{BA69CE0E-D293-41E1-9923-DE70F06F4375}" sibTransId="{681CCB2A-2408-46F7-9723-2F76E6423751}"/>
    <dgm:cxn modelId="{5A95A34F-6B93-4F74-B3C3-9C4FB1AF9A0E}" srcId="{A5F1B3BA-B9CA-4928-8255-F4E5661D1F1C}" destId="{D9C03F9B-0738-4EFE-8F69-E1A466AF4E14}" srcOrd="0" destOrd="0" parTransId="{35CC1250-6828-4A02-85F6-139A05DDB1C0}" sibTransId="{522339B4-40FD-4CC1-A45E-6F0164C1BA63}"/>
    <dgm:cxn modelId="{8CF11559-1C28-4734-B6F7-20A5E4588E15}" srcId="{8BB358C2-7213-4103-8D94-FE08120D9183}" destId="{9CA4D8D4-D9D8-4FD2-AD46-3B67C9890471}" srcOrd="1" destOrd="0" parTransId="{0CA03BEE-924F-4862-889F-C344EA30B471}" sibTransId="{7DD66517-BF37-4F02-901D-AC77AA9436FF}"/>
    <dgm:cxn modelId="{8ED7DB7D-84F1-400C-81D7-BA38CB1AA703}" srcId="{A5F1B3BA-B9CA-4928-8255-F4E5661D1F1C}" destId="{8BB358C2-7213-4103-8D94-FE08120D9183}" srcOrd="2" destOrd="0" parTransId="{830C7E02-2866-43F7-BD02-50C81227BF8D}" sibTransId="{5FD7DACE-BD29-42CE-98A9-09C3BFCF907E}"/>
    <dgm:cxn modelId="{D30F3084-65A9-41D6-A04D-D70300D2BDCF}" type="presOf" srcId="{8BB358C2-7213-4103-8D94-FE08120D9183}" destId="{85A55E60-E955-4E30-B86F-67207C07D3C6}" srcOrd="0" destOrd="0" presId="urn:microsoft.com/office/officeart/2009/layout/CircleArrowProcess"/>
    <dgm:cxn modelId="{A12DE38D-0EBB-4F05-AE4D-5800E05BDF8F}" type="presOf" srcId="{D888E322-089F-4AD0-9D4B-41FDCE097B8F}" destId="{A973757B-343A-43E3-B9A4-CF04B73DCFEE}" srcOrd="0" destOrd="1" presId="urn:microsoft.com/office/officeart/2009/layout/CircleArrowProcess"/>
    <dgm:cxn modelId="{381E2BC0-3DEA-44FC-8C49-55EF0584C519}" type="presOf" srcId="{92A21BE5-816D-40B8-970D-C79E8FB7E3ED}" destId="{DDFCB5ED-465B-48FC-A958-EA50A3BFED28}" srcOrd="0" destOrd="0" presId="urn:microsoft.com/office/officeart/2009/layout/CircleArrowProcess"/>
    <dgm:cxn modelId="{99A9F4C5-BCCF-432D-9AE9-05D015DC86AB}" type="presOf" srcId="{22A7DA77-FF76-4FDD-9E47-4A3CAE59B610}" destId="{039837E4-A991-481A-BBE6-0B1749E5257F}" srcOrd="0" destOrd="0" presId="urn:microsoft.com/office/officeart/2009/layout/CircleArrowProcess"/>
    <dgm:cxn modelId="{2129EDD1-5C8C-4294-82F8-242B39F9C129}" srcId="{92A21BE5-816D-40B8-970D-C79E8FB7E3ED}" destId="{599C7E3E-FEFF-4C26-A443-94F8D28A31B8}" srcOrd="2" destOrd="0" parTransId="{16FA9520-EE21-459E-A736-695B38CFFFA3}" sibTransId="{79A40FD4-576F-43B8-B1DE-6C12085EA4E6}"/>
    <dgm:cxn modelId="{2AD723D9-E508-4C7E-A550-8B7508E36D4B}" type="presOf" srcId="{9CA4D8D4-D9D8-4FD2-AD46-3B67C9890471}" destId="{039837E4-A991-481A-BBE6-0B1749E5257F}" srcOrd="0" destOrd="1" presId="urn:microsoft.com/office/officeart/2009/layout/CircleArrowProcess"/>
    <dgm:cxn modelId="{87930EE2-5D9F-4E88-989C-BFBBC03246B3}" type="presOf" srcId="{F41A37B1-6CE9-4D4B-92D0-89CF9A971B69}" destId="{40903E3A-A306-4558-9FB2-D65912ACC969}" srcOrd="0" destOrd="0" presId="urn:microsoft.com/office/officeart/2009/layout/CircleArrowProcess"/>
    <dgm:cxn modelId="{163578E9-FAFB-498D-B123-6E09857BCF4A}" type="presOf" srcId="{54ECF597-122B-41A7-91E1-B9F36AFDE180}" destId="{503B9C21-5C81-4243-AD7B-A3E73711E15E}" srcOrd="0" destOrd="0" presId="urn:microsoft.com/office/officeart/2009/layout/CircleArrowProcess"/>
    <dgm:cxn modelId="{6BB3AAF6-992F-4DD3-98C9-89E6B00C53B9}" type="presOf" srcId="{8179BFA5-21EE-4605-9B67-14ED57FF210A}" destId="{A973757B-343A-43E3-B9A4-CF04B73DCFEE}" srcOrd="0" destOrd="0" presId="urn:microsoft.com/office/officeart/2009/layout/CircleArrowProcess"/>
    <dgm:cxn modelId="{A6F876FB-3340-4E2E-B728-F82D1D703467}" srcId="{92A21BE5-816D-40B8-970D-C79E8FB7E3ED}" destId="{8179BFA5-21EE-4605-9B67-14ED57FF210A}" srcOrd="0" destOrd="0" parTransId="{7E4FB87A-9C91-4102-AF55-B12664071CB0}" sibTransId="{FEBF2E9B-0286-4236-9A58-CEBCD2FA59A0}"/>
    <dgm:cxn modelId="{759DADDC-97A6-4283-A63E-9F3E951D092A}" type="presParOf" srcId="{499EE051-8769-4279-AA4B-40955785F786}" destId="{CCF0ADB4-A792-4596-90DE-BD1DB7CBD0EF}" srcOrd="0" destOrd="0" presId="urn:microsoft.com/office/officeart/2009/layout/CircleArrowProcess"/>
    <dgm:cxn modelId="{736192BB-5B37-499C-B908-F729E1867853}" type="presParOf" srcId="{CCF0ADB4-A792-4596-90DE-BD1DB7CBD0EF}" destId="{FD4D4A1F-905E-41D8-9F8F-9A28963DF2E9}" srcOrd="0" destOrd="0" presId="urn:microsoft.com/office/officeart/2009/layout/CircleArrowProcess"/>
    <dgm:cxn modelId="{F521E899-58E9-4580-870B-2C7E52E7EB92}" type="presParOf" srcId="{499EE051-8769-4279-AA4B-40955785F786}" destId="{40903E3A-A306-4558-9FB2-D65912ACC969}" srcOrd="1" destOrd="0" presId="urn:microsoft.com/office/officeart/2009/layout/CircleArrowProcess"/>
    <dgm:cxn modelId="{F7BC54D6-6374-4B1E-935A-194B1808A765}" type="presParOf" srcId="{499EE051-8769-4279-AA4B-40955785F786}" destId="{951B5E5B-B5C2-4914-8EC2-95EFFCCBDE80}" srcOrd="2" destOrd="0" presId="urn:microsoft.com/office/officeart/2009/layout/CircleArrowProcess"/>
    <dgm:cxn modelId="{DCF7CF09-A889-4B58-A589-FE1D8E0D6C63}" type="presParOf" srcId="{499EE051-8769-4279-AA4B-40955785F786}" destId="{E8027A32-BA43-4E92-936B-781F7358D4F5}" srcOrd="3" destOrd="0" presId="urn:microsoft.com/office/officeart/2009/layout/CircleArrowProcess"/>
    <dgm:cxn modelId="{7509BC0E-E41A-4BB4-8457-B4FB2A24D544}" type="presParOf" srcId="{E8027A32-BA43-4E92-936B-781F7358D4F5}" destId="{7C3C6623-0CF6-4780-AC21-A7B12418B37C}" srcOrd="0" destOrd="0" presId="urn:microsoft.com/office/officeart/2009/layout/CircleArrowProcess"/>
    <dgm:cxn modelId="{9947AD4D-7A10-412A-95F9-DE77948611FA}" type="presParOf" srcId="{499EE051-8769-4279-AA4B-40955785F786}" destId="{503B9C21-5C81-4243-AD7B-A3E73711E15E}" srcOrd="4" destOrd="0" presId="urn:microsoft.com/office/officeart/2009/layout/CircleArrowProcess"/>
    <dgm:cxn modelId="{980B2684-E4BC-42C8-BFAF-0124C85858E7}" type="presParOf" srcId="{499EE051-8769-4279-AA4B-40955785F786}" destId="{20CCDD9E-4FB2-4678-BC0D-F4E8B4E833DC}" srcOrd="5" destOrd="0" presId="urn:microsoft.com/office/officeart/2009/layout/CircleArrowProcess"/>
    <dgm:cxn modelId="{4140211E-8832-4B1E-AD5E-88C9C6574B10}" type="presParOf" srcId="{499EE051-8769-4279-AA4B-40955785F786}" destId="{C181BD76-410D-4DBA-BEBA-E7C664FF8E1B}" srcOrd="6" destOrd="0" presId="urn:microsoft.com/office/officeart/2009/layout/CircleArrowProcess"/>
    <dgm:cxn modelId="{8D809710-3723-4005-964B-C6A7D1FC0DB2}" type="presParOf" srcId="{C181BD76-410D-4DBA-BEBA-E7C664FF8E1B}" destId="{DF4F24C4-7C52-40AE-91EB-08F8627737C5}" srcOrd="0" destOrd="0" presId="urn:microsoft.com/office/officeart/2009/layout/CircleArrowProcess"/>
    <dgm:cxn modelId="{B76507C7-17E1-4374-A601-DA71687E4028}" type="presParOf" srcId="{499EE051-8769-4279-AA4B-40955785F786}" destId="{039837E4-A991-481A-BBE6-0B1749E5257F}" srcOrd="7" destOrd="0" presId="urn:microsoft.com/office/officeart/2009/layout/CircleArrowProcess"/>
    <dgm:cxn modelId="{380D6D05-5899-484D-BB46-57CD068B9ED8}" type="presParOf" srcId="{499EE051-8769-4279-AA4B-40955785F786}" destId="{85A55E60-E955-4E30-B86F-67207C07D3C6}" srcOrd="8" destOrd="0" presId="urn:microsoft.com/office/officeart/2009/layout/CircleArrowProcess"/>
    <dgm:cxn modelId="{B60C9B22-8AB5-46AA-94D6-F91969D84B74}" type="presParOf" srcId="{499EE051-8769-4279-AA4B-40955785F786}" destId="{293BF9CD-FFB3-4F01-A220-621CD787196F}" srcOrd="9" destOrd="0" presId="urn:microsoft.com/office/officeart/2009/layout/CircleArrowProcess"/>
    <dgm:cxn modelId="{4C034EC8-B397-43A3-BC33-F7012B55C036}" type="presParOf" srcId="{293BF9CD-FFB3-4F01-A220-621CD787196F}" destId="{FF6FCD01-A7E7-414C-8E5A-967749BD8CF1}" srcOrd="0" destOrd="0" presId="urn:microsoft.com/office/officeart/2009/layout/CircleArrowProcess"/>
    <dgm:cxn modelId="{F5538910-9F4A-4322-8BAE-43F814181C8E}" type="presParOf" srcId="{499EE051-8769-4279-AA4B-40955785F786}" destId="{A973757B-343A-43E3-B9A4-CF04B73DCFEE}" srcOrd="10" destOrd="0" presId="urn:microsoft.com/office/officeart/2009/layout/CircleArrowProcess"/>
    <dgm:cxn modelId="{4B90E2BA-9951-42E1-AFFF-687914216614}" type="presParOf" srcId="{499EE051-8769-4279-AA4B-40955785F786}" destId="{DDFCB5ED-465B-48FC-A958-EA50A3BFED28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D2A6AA-E0B2-480B-A2B9-D475F913DFE6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fr-MA"/>
        </a:p>
      </dgm:t>
    </dgm:pt>
    <dgm:pt modelId="{5D5CF67E-4E91-4B56-9D82-D63A58216DBE}">
      <dgm:prSet phldrT="[Texte]" custT="1"/>
      <dgm:spPr/>
      <dgm:t>
        <a:bodyPr/>
        <a:lstStyle/>
        <a:p>
          <a:r>
            <a:rPr lang="fr-FR" sz="2000" b="1" dirty="0">
              <a:latin typeface="Courier New" panose="02070309020205020404" pitchFamily="49" charset="0"/>
              <a:cs typeface="Courier New" panose="02070309020205020404" pitchFamily="49" charset="0"/>
            </a:rPr>
            <a:t>MODELES</a:t>
          </a:r>
          <a:endParaRPr lang="fr-MA" sz="2000" b="1" dirty="0"/>
        </a:p>
      </dgm:t>
    </dgm:pt>
    <dgm:pt modelId="{F8C3049D-F3CA-4538-8515-00381DA32AF1}" type="sibTrans" cxnId="{90DED8A7-3A48-4EAC-A638-589E03669837}">
      <dgm:prSet/>
      <dgm:spPr/>
      <dgm:t>
        <a:bodyPr/>
        <a:lstStyle/>
        <a:p>
          <a:endParaRPr lang="fr-MA"/>
        </a:p>
      </dgm:t>
    </dgm:pt>
    <dgm:pt modelId="{556D932C-E990-400A-93B3-515AA05D08A2}" type="parTrans" cxnId="{90DED8A7-3A48-4EAC-A638-589E03669837}">
      <dgm:prSet/>
      <dgm:spPr/>
      <dgm:t>
        <a:bodyPr/>
        <a:lstStyle/>
        <a:p>
          <a:endParaRPr lang="fr-MA"/>
        </a:p>
      </dgm:t>
    </dgm:pt>
    <dgm:pt modelId="{8EFB15D4-39C1-44D7-A3BA-CD6DF1FEA75E}">
      <dgm:prSet phldrT="[Texte]" custT="1"/>
      <dgm:spPr/>
      <dgm:t>
        <a:bodyPr/>
        <a:lstStyle/>
        <a:p>
          <a:r>
            <a:rPr lang="fr-MA" sz="2000" dirty="0" err="1">
              <a:latin typeface="Courier New" panose="02070309020205020404" pitchFamily="49" charset="0"/>
              <a:cs typeface="Courier New" panose="02070309020205020404" pitchFamily="49" charset="0"/>
            </a:rPr>
            <a:t>Random</a:t>
          </a:r>
          <a:r>
            <a:rPr lang="fr-MA" sz="2000" dirty="0">
              <a:latin typeface="Courier New" panose="02070309020205020404" pitchFamily="49" charset="0"/>
              <a:cs typeface="Courier New" panose="02070309020205020404" pitchFamily="49" charset="0"/>
            </a:rPr>
            <a:t> Forest </a:t>
          </a:r>
          <a:r>
            <a:rPr lang="fr-MA" sz="2000" dirty="0" err="1">
              <a:latin typeface="Courier New" panose="02070309020205020404" pitchFamily="49" charset="0"/>
              <a:cs typeface="Courier New" panose="02070309020205020404" pitchFamily="49" charset="0"/>
            </a:rPr>
            <a:t>Regressor</a:t>
          </a:r>
          <a:endParaRPr lang="fr-MA" sz="2000" b="1" dirty="0"/>
        </a:p>
      </dgm:t>
    </dgm:pt>
    <dgm:pt modelId="{C69CFE49-5A4B-457A-BD98-0183C20A23B3}" type="parTrans" cxnId="{D96C26FD-53F6-45CA-91F8-23981679A94A}">
      <dgm:prSet/>
      <dgm:spPr/>
      <dgm:t>
        <a:bodyPr/>
        <a:lstStyle/>
        <a:p>
          <a:endParaRPr lang="fr-MA"/>
        </a:p>
      </dgm:t>
    </dgm:pt>
    <dgm:pt modelId="{56CF70A1-80F5-46BC-B2D1-F60124360563}" type="sibTrans" cxnId="{D96C26FD-53F6-45CA-91F8-23981679A94A}">
      <dgm:prSet/>
      <dgm:spPr/>
      <dgm:t>
        <a:bodyPr/>
        <a:lstStyle/>
        <a:p>
          <a:endParaRPr lang="fr-MA"/>
        </a:p>
      </dgm:t>
    </dgm:pt>
    <dgm:pt modelId="{F1CE8FD3-2725-4C04-8C7B-D292063D9C4A}">
      <dgm:prSet phldrT="[Texte]" custT="1"/>
      <dgm:spPr/>
      <dgm:t>
        <a:bodyPr/>
        <a:lstStyle/>
        <a:p>
          <a:r>
            <a:rPr lang="fr-FR" sz="2000" b="0" dirty="0">
              <a:latin typeface="Courier New" panose="02070309020205020404" pitchFamily="49" charset="0"/>
              <a:cs typeface="Courier New" panose="02070309020205020404" pitchFamily="49" charset="0"/>
            </a:rPr>
            <a:t>Régression linéaire </a:t>
          </a:r>
          <a:endParaRPr lang="fr-MA" sz="2000" b="1" dirty="0"/>
        </a:p>
      </dgm:t>
    </dgm:pt>
    <dgm:pt modelId="{899A034D-BC6C-469D-B8E9-3739FA855B66}" type="parTrans" cxnId="{6595453C-74FF-4521-8E42-4A5B225B8B54}">
      <dgm:prSet/>
      <dgm:spPr/>
      <dgm:t>
        <a:bodyPr/>
        <a:lstStyle/>
        <a:p>
          <a:endParaRPr lang="fr-MA"/>
        </a:p>
      </dgm:t>
    </dgm:pt>
    <dgm:pt modelId="{B39C964A-F143-4436-8E38-90FEBA782163}" type="sibTrans" cxnId="{6595453C-74FF-4521-8E42-4A5B225B8B54}">
      <dgm:prSet/>
      <dgm:spPr/>
      <dgm:t>
        <a:bodyPr/>
        <a:lstStyle/>
        <a:p>
          <a:endParaRPr lang="fr-MA"/>
        </a:p>
      </dgm:t>
    </dgm:pt>
    <dgm:pt modelId="{BD3DDB65-E925-4A7A-8C60-1CC4E04F7B93}">
      <dgm:prSet phldrT="[Texte]" custT="1"/>
      <dgm:spPr/>
      <dgm:t>
        <a:bodyPr/>
        <a:lstStyle/>
        <a:p>
          <a:r>
            <a:rPr lang="fr-FR" sz="2000" dirty="0" err="1">
              <a:latin typeface="Courier New" panose="02070309020205020404" pitchFamily="49" charset="0"/>
              <a:cs typeface="Courier New" panose="02070309020205020404" pitchFamily="49" charset="0"/>
            </a:rPr>
            <a:t>KNNs</a:t>
          </a:r>
          <a:endParaRPr lang="fr-MA" sz="2000" b="1" dirty="0"/>
        </a:p>
      </dgm:t>
    </dgm:pt>
    <dgm:pt modelId="{23A1A3F3-F182-4403-A1F4-5AE55A94229F}" type="parTrans" cxnId="{4F5FBEF4-B6D6-45F2-ABCD-0705B64A0BBA}">
      <dgm:prSet/>
      <dgm:spPr/>
      <dgm:t>
        <a:bodyPr/>
        <a:lstStyle/>
        <a:p>
          <a:endParaRPr lang="fr-MA"/>
        </a:p>
      </dgm:t>
    </dgm:pt>
    <dgm:pt modelId="{9A4D27F4-0A4A-4792-9AB9-E67D5E343804}" type="sibTrans" cxnId="{4F5FBEF4-B6D6-45F2-ABCD-0705B64A0BBA}">
      <dgm:prSet/>
      <dgm:spPr/>
      <dgm:t>
        <a:bodyPr/>
        <a:lstStyle/>
        <a:p>
          <a:endParaRPr lang="fr-MA"/>
        </a:p>
      </dgm:t>
    </dgm:pt>
    <dgm:pt modelId="{12B3FDDA-8803-426B-8723-4079BEC55D17}" type="pres">
      <dgm:prSet presAssocID="{58D2A6AA-E0B2-480B-A2B9-D475F913DFE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DFF5CAC-3659-48F4-90C2-1EC4C9050014}" type="pres">
      <dgm:prSet presAssocID="{5D5CF67E-4E91-4B56-9D82-D63A58216DBE}" presName="hierRoot1" presStyleCnt="0">
        <dgm:presLayoutVars>
          <dgm:hierBranch val="init"/>
        </dgm:presLayoutVars>
      </dgm:prSet>
      <dgm:spPr/>
    </dgm:pt>
    <dgm:pt modelId="{612D4FEF-C87F-4A7B-AFA1-9F7A8D39733D}" type="pres">
      <dgm:prSet presAssocID="{5D5CF67E-4E91-4B56-9D82-D63A58216DBE}" presName="rootComposite1" presStyleCnt="0"/>
      <dgm:spPr/>
    </dgm:pt>
    <dgm:pt modelId="{F2A9EFB5-3198-462E-80EC-039B9DCB93FC}" type="pres">
      <dgm:prSet presAssocID="{5D5CF67E-4E91-4B56-9D82-D63A58216DBE}" presName="rootText1" presStyleLbl="node0" presStyleIdx="0" presStyleCnt="1">
        <dgm:presLayoutVars>
          <dgm:chPref val="3"/>
        </dgm:presLayoutVars>
      </dgm:prSet>
      <dgm:spPr/>
    </dgm:pt>
    <dgm:pt modelId="{5D07E05C-6D1C-4226-832A-98C096CF1F47}" type="pres">
      <dgm:prSet presAssocID="{5D5CF67E-4E91-4B56-9D82-D63A58216DBE}" presName="rootConnector1" presStyleLbl="node1" presStyleIdx="0" presStyleCnt="0"/>
      <dgm:spPr/>
    </dgm:pt>
    <dgm:pt modelId="{D4AC6EA4-26D2-4E28-8A7C-4C9E1928E782}" type="pres">
      <dgm:prSet presAssocID="{5D5CF67E-4E91-4B56-9D82-D63A58216DBE}" presName="hierChild2" presStyleCnt="0"/>
      <dgm:spPr/>
    </dgm:pt>
    <dgm:pt modelId="{76A5C7F4-8E9F-423B-8D63-22E7241B0FD4}" type="pres">
      <dgm:prSet presAssocID="{899A034D-BC6C-469D-B8E9-3739FA855B66}" presName="Name64" presStyleLbl="parChTrans1D2" presStyleIdx="0" presStyleCnt="3"/>
      <dgm:spPr/>
    </dgm:pt>
    <dgm:pt modelId="{26028671-86DA-40A3-802A-032ECD554D6E}" type="pres">
      <dgm:prSet presAssocID="{F1CE8FD3-2725-4C04-8C7B-D292063D9C4A}" presName="hierRoot2" presStyleCnt="0">
        <dgm:presLayoutVars>
          <dgm:hierBranch val="init"/>
        </dgm:presLayoutVars>
      </dgm:prSet>
      <dgm:spPr/>
    </dgm:pt>
    <dgm:pt modelId="{D6345B46-3604-48E1-AE1E-A66D2BCE37D6}" type="pres">
      <dgm:prSet presAssocID="{F1CE8FD3-2725-4C04-8C7B-D292063D9C4A}" presName="rootComposite" presStyleCnt="0"/>
      <dgm:spPr/>
    </dgm:pt>
    <dgm:pt modelId="{28FC0D8E-5E02-4F17-93FE-168971702B2B}" type="pres">
      <dgm:prSet presAssocID="{F1CE8FD3-2725-4C04-8C7B-D292063D9C4A}" presName="rootText" presStyleLbl="node2" presStyleIdx="0" presStyleCnt="3">
        <dgm:presLayoutVars>
          <dgm:chPref val="3"/>
        </dgm:presLayoutVars>
      </dgm:prSet>
      <dgm:spPr/>
    </dgm:pt>
    <dgm:pt modelId="{A5131F03-AE03-406E-858B-BB54E034DE33}" type="pres">
      <dgm:prSet presAssocID="{F1CE8FD3-2725-4C04-8C7B-D292063D9C4A}" presName="rootConnector" presStyleLbl="node2" presStyleIdx="0" presStyleCnt="3"/>
      <dgm:spPr/>
    </dgm:pt>
    <dgm:pt modelId="{277648D4-8A11-47E7-A025-CF772CAF163E}" type="pres">
      <dgm:prSet presAssocID="{F1CE8FD3-2725-4C04-8C7B-D292063D9C4A}" presName="hierChild4" presStyleCnt="0"/>
      <dgm:spPr/>
    </dgm:pt>
    <dgm:pt modelId="{B3E991C1-28F7-4E2B-9F59-1FEDE09BC2E8}" type="pres">
      <dgm:prSet presAssocID="{F1CE8FD3-2725-4C04-8C7B-D292063D9C4A}" presName="hierChild5" presStyleCnt="0"/>
      <dgm:spPr/>
    </dgm:pt>
    <dgm:pt modelId="{AF655B3E-7B94-414A-905C-84A318D949D1}" type="pres">
      <dgm:prSet presAssocID="{23A1A3F3-F182-4403-A1F4-5AE55A94229F}" presName="Name64" presStyleLbl="parChTrans1D2" presStyleIdx="1" presStyleCnt="3"/>
      <dgm:spPr/>
    </dgm:pt>
    <dgm:pt modelId="{CD8E4725-DAFC-47D7-9252-6AEA5CA60EA7}" type="pres">
      <dgm:prSet presAssocID="{BD3DDB65-E925-4A7A-8C60-1CC4E04F7B93}" presName="hierRoot2" presStyleCnt="0">
        <dgm:presLayoutVars>
          <dgm:hierBranch val="init"/>
        </dgm:presLayoutVars>
      </dgm:prSet>
      <dgm:spPr/>
    </dgm:pt>
    <dgm:pt modelId="{6084ADB1-B263-46A2-9B8F-33AEDCF1CBD1}" type="pres">
      <dgm:prSet presAssocID="{BD3DDB65-E925-4A7A-8C60-1CC4E04F7B93}" presName="rootComposite" presStyleCnt="0"/>
      <dgm:spPr/>
    </dgm:pt>
    <dgm:pt modelId="{D37D83F2-C78B-40B7-B047-ABD4DE4D17F4}" type="pres">
      <dgm:prSet presAssocID="{BD3DDB65-E925-4A7A-8C60-1CC4E04F7B93}" presName="rootText" presStyleLbl="node2" presStyleIdx="1" presStyleCnt="3">
        <dgm:presLayoutVars>
          <dgm:chPref val="3"/>
        </dgm:presLayoutVars>
      </dgm:prSet>
      <dgm:spPr/>
    </dgm:pt>
    <dgm:pt modelId="{6D54BBA8-BFEB-4707-A327-487FE379917F}" type="pres">
      <dgm:prSet presAssocID="{BD3DDB65-E925-4A7A-8C60-1CC4E04F7B93}" presName="rootConnector" presStyleLbl="node2" presStyleIdx="1" presStyleCnt="3"/>
      <dgm:spPr/>
    </dgm:pt>
    <dgm:pt modelId="{EAB9C925-9333-4BC7-ADC4-ABADF8A465B6}" type="pres">
      <dgm:prSet presAssocID="{BD3DDB65-E925-4A7A-8C60-1CC4E04F7B93}" presName="hierChild4" presStyleCnt="0"/>
      <dgm:spPr/>
    </dgm:pt>
    <dgm:pt modelId="{2A62C19A-0F17-47F3-866E-386BC398F46E}" type="pres">
      <dgm:prSet presAssocID="{BD3DDB65-E925-4A7A-8C60-1CC4E04F7B93}" presName="hierChild5" presStyleCnt="0"/>
      <dgm:spPr/>
    </dgm:pt>
    <dgm:pt modelId="{1AB010D9-87BE-4DB6-A4E7-9B4D56B25C17}" type="pres">
      <dgm:prSet presAssocID="{C69CFE49-5A4B-457A-BD98-0183C20A23B3}" presName="Name64" presStyleLbl="parChTrans1D2" presStyleIdx="2" presStyleCnt="3"/>
      <dgm:spPr/>
    </dgm:pt>
    <dgm:pt modelId="{2F515B21-0EE9-4E3E-9468-6312A4534667}" type="pres">
      <dgm:prSet presAssocID="{8EFB15D4-39C1-44D7-A3BA-CD6DF1FEA75E}" presName="hierRoot2" presStyleCnt="0">
        <dgm:presLayoutVars>
          <dgm:hierBranch val="init"/>
        </dgm:presLayoutVars>
      </dgm:prSet>
      <dgm:spPr/>
    </dgm:pt>
    <dgm:pt modelId="{2A7B3C5B-904B-45D0-861C-E0073BDB936B}" type="pres">
      <dgm:prSet presAssocID="{8EFB15D4-39C1-44D7-A3BA-CD6DF1FEA75E}" presName="rootComposite" presStyleCnt="0"/>
      <dgm:spPr/>
    </dgm:pt>
    <dgm:pt modelId="{A7FE1DB4-4D8E-46A1-9788-F4C7ACBCFE01}" type="pres">
      <dgm:prSet presAssocID="{8EFB15D4-39C1-44D7-A3BA-CD6DF1FEA75E}" presName="rootText" presStyleLbl="node2" presStyleIdx="2" presStyleCnt="3">
        <dgm:presLayoutVars>
          <dgm:chPref val="3"/>
        </dgm:presLayoutVars>
      </dgm:prSet>
      <dgm:spPr/>
    </dgm:pt>
    <dgm:pt modelId="{F670B774-7C9D-4DF1-89B7-1EFE2E47619B}" type="pres">
      <dgm:prSet presAssocID="{8EFB15D4-39C1-44D7-A3BA-CD6DF1FEA75E}" presName="rootConnector" presStyleLbl="node2" presStyleIdx="2" presStyleCnt="3"/>
      <dgm:spPr/>
    </dgm:pt>
    <dgm:pt modelId="{EACE261B-5341-4727-B5A9-43F5328E579E}" type="pres">
      <dgm:prSet presAssocID="{8EFB15D4-39C1-44D7-A3BA-CD6DF1FEA75E}" presName="hierChild4" presStyleCnt="0"/>
      <dgm:spPr/>
    </dgm:pt>
    <dgm:pt modelId="{179A5090-E07E-45ED-A28B-9CF68E1061AE}" type="pres">
      <dgm:prSet presAssocID="{8EFB15D4-39C1-44D7-A3BA-CD6DF1FEA75E}" presName="hierChild5" presStyleCnt="0"/>
      <dgm:spPr/>
    </dgm:pt>
    <dgm:pt modelId="{4DE57129-1A15-492A-91A1-D3F1723E24AD}" type="pres">
      <dgm:prSet presAssocID="{5D5CF67E-4E91-4B56-9D82-D63A58216DBE}" presName="hierChild3" presStyleCnt="0"/>
      <dgm:spPr/>
    </dgm:pt>
  </dgm:ptLst>
  <dgm:cxnLst>
    <dgm:cxn modelId="{1475CA04-4E4F-402A-B3EC-456E97E21485}" type="presOf" srcId="{BD3DDB65-E925-4A7A-8C60-1CC4E04F7B93}" destId="{6D54BBA8-BFEB-4707-A327-487FE379917F}" srcOrd="1" destOrd="0" presId="urn:microsoft.com/office/officeart/2009/3/layout/HorizontalOrganizationChart"/>
    <dgm:cxn modelId="{2AC8E20B-D051-4EDD-BAF8-9C10F22C65F4}" type="presOf" srcId="{58D2A6AA-E0B2-480B-A2B9-D475F913DFE6}" destId="{12B3FDDA-8803-426B-8723-4079BEC55D17}" srcOrd="0" destOrd="0" presId="urn:microsoft.com/office/officeart/2009/3/layout/HorizontalOrganizationChart"/>
    <dgm:cxn modelId="{8252C511-A6A6-4105-86A4-ED55A5A1E5E4}" type="presOf" srcId="{8EFB15D4-39C1-44D7-A3BA-CD6DF1FEA75E}" destId="{A7FE1DB4-4D8E-46A1-9788-F4C7ACBCFE01}" srcOrd="0" destOrd="0" presId="urn:microsoft.com/office/officeart/2009/3/layout/HorizontalOrganizationChart"/>
    <dgm:cxn modelId="{86B52022-C1CF-47C3-9FEB-C93139B73E33}" type="presOf" srcId="{BD3DDB65-E925-4A7A-8C60-1CC4E04F7B93}" destId="{D37D83F2-C78B-40B7-B047-ABD4DE4D17F4}" srcOrd="0" destOrd="0" presId="urn:microsoft.com/office/officeart/2009/3/layout/HorizontalOrganizationChart"/>
    <dgm:cxn modelId="{719E3732-FA06-4396-ABA6-9EFDD1840AA7}" type="presOf" srcId="{5D5CF67E-4E91-4B56-9D82-D63A58216DBE}" destId="{F2A9EFB5-3198-462E-80EC-039B9DCB93FC}" srcOrd="0" destOrd="0" presId="urn:microsoft.com/office/officeart/2009/3/layout/HorizontalOrganizationChart"/>
    <dgm:cxn modelId="{6595453C-74FF-4521-8E42-4A5B225B8B54}" srcId="{5D5CF67E-4E91-4B56-9D82-D63A58216DBE}" destId="{F1CE8FD3-2725-4C04-8C7B-D292063D9C4A}" srcOrd="0" destOrd="0" parTransId="{899A034D-BC6C-469D-B8E9-3739FA855B66}" sibTransId="{B39C964A-F143-4436-8E38-90FEBA782163}"/>
    <dgm:cxn modelId="{B2F8F040-36BF-4F91-BD37-BBFA64B04F69}" type="presOf" srcId="{899A034D-BC6C-469D-B8E9-3739FA855B66}" destId="{76A5C7F4-8E9F-423B-8D63-22E7241B0FD4}" srcOrd="0" destOrd="0" presId="urn:microsoft.com/office/officeart/2009/3/layout/HorizontalOrganizationChart"/>
    <dgm:cxn modelId="{720F754B-7C86-43FA-8297-7D03784122F3}" type="presOf" srcId="{5D5CF67E-4E91-4B56-9D82-D63A58216DBE}" destId="{5D07E05C-6D1C-4226-832A-98C096CF1F47}" srcOrd="1" destOrd="0" presId="urn:microsoft.com/office/officeart/2009/3/layout/HorizontalOrganizationChart"/>
    <dgm:cxn modelId="{92114182-9689-44B3-8D14-7E8FEE8E06D8}" type="presOf" srcId="{F1CE8FD3-2725-4C04-8C7B-D292063D9C4A}" destId="{28FC0D8E-5E02-4F17-93FE-168971702B2B}" srcOrd="0" destOrd="0" presId="urn:microsoft.com/office/officeart/2009/3/layout/HorizontalOrganizationChart"/>
    <dgm:cxn modelId="{40683BA1-954A-4A24-AA20-C94E4251A8E2}" type="presOf" srcId="{C69CFE49-5A4B-457A-BD98-0183C20A23B3}" destId="{1AB010D9-87BE-4DB6-A4E7-9B4D56B25C17}" srcOrd="0" destOrd="0" presId="urn:microsoft.com/office/officeart/2009/3/layout/HorizontalOrganizationChart"/>
    <dgm:cxn modelId="{18DF95A3-4AC7-4AF8-B990-673EC08FE0EF}" type="presOf" srcId="{F1CE8FD3-2725-4C04-8C7B-D292063D9C4A}" destId="{A5131F03-AE03-406E-858B-BB54E034DE33}" srcOrd="1" destOrd="0" presId="urn:microsoft.com/office/officeart/2009/3/layout/HorizontalOrganizationChart"/>
    <dgm:cxn modelId="{90DED8A7-3A48-4EAC-A638-589E03669837}" srcId="{58D2A6AA-E0B2-480B-A2B9-D475F913DFE6}" destId="{5D5CF67E-4E91-4B56-9D82-D63A58216DBE}" srcOrd="0" destOrd="0" parTransId="{556D932C-E990-400A-93B3-515AA05D08A2}" sibTransId="{F8C3049D-F3CA-4538-8515-00381DA32AF1}"/>
    <dgm:cxn modelId="{4A638BB4-7C7B-41F0-BE7C-E072C279C8E6}" type="presOf" srcId="{8EFB15D4-39C1-44D7-A3BA-CD6DF1FEA75E}" destId="{F670B774-7C9D-4DF1-89B7-1EFE2E47619B}" srcOrd="1" destOrd="0" presId="urn:microsoft.com/office/officeart/2009/3/layout/HorizontalOrganizationChart"/>
    <dgm:cxn modelId="{EF653DCA-A1B1-4A56-B988-80B381A1094E}" type="presOf" srcId="{23A1A3F3-F182-4403-A1F4-5AE55A94229F}" destId="{AF655B3E-7B94-414A-905C-84A318D949D1}" srcOrd="0" destOrd="0" presId="urn:microsoft.com/office/officeart/2009/3/layout/HorizontalOrganizationChart"/>
    <dgm:cxn modelId="{4F5FBEF4-B6D6-45F2-ABCD-0705B64A0BBA}" srcId="{5D5CF67E-4E91-4B56-9D82-D63A58216DBE}" destId="{BD3DDB65-E925-4A7A-8C60-1CC4E04F7B93}" srcOrd="1" destOrd="0" parTransId="{23A1A3F3-F182-4403-A1F4-5AE55A94229F}" sibTransId="{9A4D27F4-0A4A-4792-9AB9-E67D5E343804}"/>
    <dgm:cxn modelId="{D96C26FD-53F6-45CA-91F8-23981679A94A}" srcId="{5D5CF67E-4E91-4B56-9D82-D63A58216DBE}" destId="{8EFB15D4-39C1-44D7-A3BA-CD6DF1FEA75E}" srcOrd="2" destOrd="0" parTransId="{C69CFE49-5A4B-457A-BD98-0183C20A23B3}" sibTransId="{56CF70A1-80F5-46BC-B2D1-F60124360563}"/>
    <dgm:cxn modelId="{503B5A89-10B4-4712-89B9-6457C38E25A0}" type="presParOf" srcId="{12B3FDDA-8803-426B-8723-4079BEC55D17}" destId="{8DFF5CAC-3659-48F4-90C2-1EC4C9050014}" srcOrd="0" destOrd="0" presId="urn:microsoft.com/office/officeart/2009/3/layout/HorizontalOrganizationChart"/>
    <dgm:cxn modelId="{08EEBB72-AA42-4AD2-B53A-061DDD41F48B}" type="presParOf" srcId="{8DFF5CAC-3659-48F4-90C2-1EC4C9050014}" destId="{612D4FEF-C87F-4A7B-AFA1-9F7A8D39733D}" srcOrd="0" destOrd="0" presId="urn:microsoft.com/office/officeart/2009/3/layout/HorizontalOrganizationChart"/>
    <dgm:cxn modelId="{2F987322-3F3F-456E-AAFE-D88B47153C43}" type="presParOf" srcId="{612D4FEF-C87F-4A7B-AFA1-9F7A8D39733D}" destId="{F2A9EFB5-3198-462E-80EC-039B9DCB93FC}" srcOrd="0" destOrd="0" presId="urn:microsoft.com/office/officeart/2009/3/layout/HorizontalOrganizationChart"/>
    <dgm:cxn modelId="{F7AF7EC6-21BC-4E39-BD56-EC8A2E8B77D8}" type="presParOf" srcId="{612D4FEF-C87F-4A7B-AFA1-9F7A8D39733D}" destId="{5D07E05C-6D1C-4226-832A-98C096CF1F47}" srcOrd="1" destOrd="0" presId="urn:microsoft.com/office/officeart/2009/3/layout/HorizontalOrganizationChart"/>
    <dgm:cxn modelId="{017E8C05-AEBC-4331-9D9A-89130FD2D97E}" type="presParOf" srcId="{8DFF5CAC-3659-48F4-90C2-1EC4C9050014}" destId="{D4AC6EA4-26D2-4E28-8A7C-4C9E1928E782}" srcOrd="1" destOrd="0" presId="urn:microsoft.com/office/officeart/2009/3/layout/HorizontalOrganizationChart"/>
    <dgm:cxn modelId="{70714912-B408-47B0-8524-1289EEC3D721}" type="presParOf" srcId="{D4AC6EA4-26D2-4E28-8A7C-4C9E1928E782}" destId="{76A5C7F4-8E9F-423B-8D63-22E7241B0FD4}" srcOrd="0" destOrd="0" presId="urn:microsoft.com/office/officeart/2009/3/layout/HorizontalOrganizationChart"/>
    <dgm:cxn modelId="{32D916BD-CEEC-436F-A517-15AD122C7780}" type="presParOf" srcId="{D4AC6EA4-26D2-4E28-8A7C-4C9E1928E782}" destId="{26028671-86DA-40A3-802A-032ECD554D6E}" srcOrd="1" destOrd="0" presId="urn:microsoft.com/office/officeart/2009/3/layout/HorizontalOrganizationChart"/>
    <dgm:cxn modelId="{2C48C499-C8B8-4C32-B0C0-C06B660C931E}" type="presParOf" srcId="{26028671-86DA-40A3-802A-032ECD554D6E}" destId="{D6345B46-3604-48E1-AE1E-A66D2BCE37D6}" srcOrd="0" destOrd="0" presId="urn:microsoft.com/office/officeart/2009/3/layout/HorizontalOrganizationChart"/>
    <dgm:cxn modelId="{E7DB9D9B-E1B8-470D-8102-5322A3C42BF0}" type="presParOf" srcId="{D6345B46-3604-48E1-AE1E-A66D2BCE37D6}" destId="{28FC0D8E-5E02-4F17-93FE-168971702B2B}" srcOrd="0" destOrd="0" presId="urn:microsoft.com/office/officeart/2009/3/layout/HorizontalOrganizationChart"/>
    <dgm:cxn modelId="{AB7CC5ED-E253-4D7B-B09F-C960F0943005}" type="presParOf" srcId="{D6345B46-3604-48E1-AE1E-A66D2BCE37D6}" destId="{A5131F03-AE03-406E-858B-BB54E034DE33}" srcOrd="1" destOrd="0" presId="urn:microsoft.com/office/officeart/2009/3/layout/HorizontalOrganizationChart"/>
    <dgm:cxn modelId="{3A948505-5D51-430D-80D5-B205A8A4E1EB}" type="presParOf" srcId="{26028671-86DA-40A3-802A-032ECD554D6E}" destId="{277648D4-8A11-47E7-A025-CF772CAF163E}" srcOrd="1" destOrd="0" presId="urn:microsoft.com/office/officeart/2009/3/layout/HorizontalOrganizationChart"/>
    <dgm:cxn modelId="{05DBC08F-BE35-434F-8A3E-9B6E4DA25591}" type="presParOf" srcId="{26028671-86DA-40A3-802A-032ECD554D6E}" destId="{B3E991C1-28F7-4E2B-9F59-1FEDE09BC2E8}" srcOrd="2" destOrd="0" presId="urn:microsoft.com/office/officeart/2009/3/layout/HorizontalOrganizationChart"/>
    <dgm:cxn modelId="{A905E36A-8156-42DD-A5A2-24DF05E5E39C}" type="presParOf" srcId="{D4AC6EA4-26D2-4E28-8A7C-4C9E1928E782}" destId="{AF655B3E-7B94-414A-905C-84A318D949D1}" srcOrd="2" destOrd="0" presId="urn:microsoft.com/office/officeart/2009/3/layout/HorizontalOrganizationChart"/>
    <dgm:cxn modelId="{3065D75F-C129-4CF7-B1D0-7F88788D40BF}" type="presParOf" srcId="{D4AC6EA4-26D2-4E28-8A7C-4C9E1928E782}" destId="{CD8E4725-DAFC-47D7-9252-6AEA5CA60EA7}" srcOrd="3" destOrd="0" presId="urn:microsoft.com/office/officeart/2009/3/layout/HorizontalOrganizationChart"/>
    <dgm:cxn modelId="{19F07110-FAF7-4305-BEC1-B1ECE6BD8498}" type="presParOf" srcId="{CD8E4725-DAFC-47D7-9252-6AEA5CA60EA7}" destId="{6084ADB1-B263-46A2-9B8F-33AEDCF1CBD1}" srcOrd="0" destOrd="0" presId="urn:microsoft.com/office/officeart/2009/3/layout/HorizontalOrganizationChart"/>
    <dgm:cxn modelId="{923BBA78-7A31-44E3-BE7F-6EC763C266A9}" type="presParOf" srcId="{6084ADB1-B263-46A2-9B8F-33AEDCF1CBD1}" destId="{D37D83F2-C78B-40B7-B047-ABD4DE4D17F4}" srcOrd="0" destOrd="0" presId="urn:microsoft.com/office/officeart/2009/3/layout/HorizontalOrganizationChart"/>
    <dgm:cxn modelId="{E9381F68-841B-4E7E-8089-820A89B514DD}" type="presParOf" srcId="{6084ADB1-B263-46A2-9B8F-33AEDCF1CBD1}" destId="{6D54BBA8-BFEB-4707-A327-487FE379917F}" srcOrd="1" destOrd="0" presId="urn:microsoft.com/office/officeart/2009/3/layout/HorizontalOrganizationChart"/>
    <dgm:cxn modelId="{F2A483DF-C90F-499D-8F43-B4F1419973B5}" type="presParOf" srcId="{CD8E4725-DAFC-47D7-9252-6AEA5CA60EA7}" destId="{EAB9C925-9333-4BC7-ADC4-ABADF8A465B6}" srcOrd="1" destOrd="0" presId="urn:microsoft.com/office/officeart/2009/3/layout/HorizontalOrganizationChart"/>
    <dgm:cxn modelId="{1088D0FA-9692-487B-92FE-D6CFEE97B980}" type="presParOf" srcId="{CD8E4725-DAFC-47D7-9252-6AEA5CA60EA7}" destId="{2A62C19A-0F17-47F3-866E-386BC398F46E}" srcOrd="2" destOrd="0" presId="urn:microsoft.com/office/officeart/2009/3/layout/HorizontalOrganizationChart"/>
    <dgm:cxn modelId="{6107E480-1EC4-4E6F-9C76-E39F6A082036}" type="presParOf" srcId="{D4AC6EA4-26D2-4E28-8A7C-4C9E1928E782}" destId="{1AB010D9-87BE-4DB6-A4E7-9B4D56B25C17}" srcOrd="4" destOrd="0" presId="urn:microsoft.com/office/officeart/2009/3/layout/HorizontalOrganizationChart"/>
    <dgm:cxn modelId="{926C74C3-A911-43CE-9917-6976E3F5415D}" type="presParOf" srcId="{D4AC6EA4-26D2-4E28-8A7C-4C9E1928E782}" destId="{2F515B21-0EE9-4E3E-9468-6312A4534667}" srcOrd="5" destOrd="0" presId="urn:microsoft.com/office/officeart/2009/3/layout/HorizontalOrganizationChart"/>
    <dgm:cxn modelId="{2A730673-B6D6-4392-86D2-1625648CE68D}" type="presParOf" srcId="{2F515B21-0EE9-4E3E-9468-6312A4534667}" destId="{2A7B3C5B-904B-45D0-861C-E0073BDB936B}" srcOrd="0" destOrd="0" presId="urn:microsoft.com/office/officeart/2009/3/layout/HorizontalOrganizationChart"/>
    <dgm:cxn modelId="{0E9295A7-0CB9-4ECB-B9B9-661D9A1EB54D}" type="presParOf" srcId="{2A7B3C5B-904B-45D0-861C-E0073BDB936B}" destId="{A7FE1DB4-4D8E-46A1-9788-F4C7ACBCFE01}" srcOrd="0" destOrd="0" presId="urn:microsoft.com/office/officeart/2009/3/layout/HorizontalOrganizationChart"/>
    <dgm:cxn modelId="{3C4C3108-7646-4390-9A33-778E435A7B9E}" type="presParOf" srcId="{2A7B3C5B-904B-45D0-861C-E0073BDB936B}" destId="{F670B774-7C9D-4DF1-89B7-1EFE2E47619B}" srcOrd="1" destOrd="0" presId="urn:microsoft.com/office/officeart/2009/3/layout/HorizontalOrganizationChart"/>
    <dgm:cxn modelId="{1EE4A604-D24C-40AD-B714-B4E9147B8B28}" type="presParOf" srcId="{2F515B21-0EE9-4E3E-9468-6312A4534667}" destId="{EACE261B-5341-4727-B5A9-43F5328E579E}" srcOrd="1" destOrd="0" presId="urn:microsoft.com/office/officeart/2009/3/layout/HorizontalOrganizationChart"/>
    <dgm:cxn modelId="{05B639B8-162B-430E-BB51-5A4D5D65DC27}" type="presParOf" srcId="{2F515B21-0EE9-4E3E-9468-6312A4534667}" destId="{179A5090-E07E-45ED-A28B-9CF68E1061AE}" srcOrd="2" destOrd="0" presId="urn:microsoft.com/office/officeart/2009/3/layout/HorizontalOrganizationChart"/>
    <dgm:cxn modelId="{4D6FFB82-FAE6-4B66-ABA5-0986446AE6F3}" type="presParOf" srcId="{8DFF5CAC-3659-48F4-90C2-1EC4C9050014}" destId="{4DE57129-1A15-492A-91A1-D3F1723E24A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4B55F-83F2-4C08-89C8-98DD910A9576}">
      <dsp:nvSpPr>
        <dsp:cNvPr id="0" name=""/>
        <dsp:cNvSpPr/>
      </dsp:nvSpPr>
      <dsp:spPr>
        <a:xfrm>
          <a:off x="2431536" y="860221"/>
          <a:ext cx="1237670" cy="123767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FC2D21C-C0DD-418D-AC2D-97B08EBBFD15}">
      <dsp:nvSpPr>
        <dsp:cNvPr id="0" name=""/>
        <dsp:cNvSpPr/>
      </dsp:nvSpPr>
      <dsp:spPr>
        <a:xfrm>
          <a:off x="1981201" y="63616"/>
          <a:ext cx="2138339" cy="5883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 dirty="0">
              <a:solidFill>
                <a:schemeClr val="bg1"/>
              </a:solidFill>
            </a:rPr>
            <a:t>Collecte des données</a:t>
          </a:r>
          <a:r>
            <a:rPr lang="en-US" sz="1400" b="0" i="0" kern="1200" dirty="0"/>
            <a:t>​</a:t>
          </a:r>
          <a:endParaRPr lang="fr-MA" sz="1400" kern="1200" dirty="0"/>
        </a:p>
      </dsp:txBody>
      <dsp:txXfrm>
        <a:off x="1981201" y="63616"/>
        <a:ext cx="2138339" cy="588305"/>
      </dsp:txXfrm>
    </dsp:sp>
    <dsp:sp modelId="{5EE76713-130D-4BB2-BDAE-5572CA4FC88B}">
      <dsp:nvSpPr>
        <dsp:cNvPr id="0" name=""/>
        <dsp:cNvSpPr/>
      </dsp:nvSpPr>
      <dsp:spPr>
        <a:xfrm>
          <a:off x="2833263" y="1092184"/>
          <a:ext cx="1237670" cy="123767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18327D9-A6E6-43EB-A821-6E221AD2746C}">
      <dsp:nvSpPr>
        <dsp:cNvPr id="0" name=""/>
        <dsp:cNvSpPr/>
      </dsp:nvSpPr>
      <dsp:spPr>
        <a:xfrm>
          <a:off x="3889706" y="739023"/>
          <a:ext cx="2012167" cy="92303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b="1" i="0" u="none" kern="1200" dirty="0">
              <a:solidFill>
                <a:schemeClr val="bg1"/>
              </a:solidFill>
            </a:rPr>
            <a:t>Nettoyage et préparation des données</a:t>
          </a:r>
          <a:r>
            <a:rPr lang="en-US" sz="1400" b="1" i="0" kern="1200" dirty="0">
              <a:solidFill>
                <a:schemeClr val="bg1"/>
              </a:solidFill>
            </a:rPr>
            <a:t>​</a:t>
          </a:r>
        </a:p>
      </dsp:txBody>
      <dsp:txXfrm>
        <a:off x="3889706" y="739023"/>
        <a:ext cx="2012167" cy="923036"/>
      </dsp:txXfrm>
    </dsp:sp>
    <dsp:sp modelId="{91984E0B-B7E9-4FB1-98EF-FC8E9A3FB373}">
      <dsp:nvSpPr>
        <dsp:cNvPr id="0" name=""/>
        <dsp:cNvSpPr/>
      </dsp:nvSpPr>
      <dsp:spPr>
        <a:xfrm>
          <a:off x="2833263" y="1556110"/>
          <a:ext cx="1237670" cy="123767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E7033F-0C3F-493E-AC9C-61D01C071472}">
      <dsp:nvSpPr>
        <dsp:cNvPr id="0" name=""/>
        <dsp:cNvSpPr/>
      </dsp:nvSpPr>
      <dsp:spPr>
        <a:xfrm>
          <a:off x="4162728" y="2115550"/>
          <a:ext cx="1466124" cy="10313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b="1" i="0" u="none" kern="1200" dirty="0">
              <a:solidFill>
                <a:schemeClr val="bg1"/>
              </a:solidFill>
            </a:rPr>
            <a:t>Analyse exploratoire des données (EDA)</a:t>
          </a:r>
          <a:r>
            <a:rPr lang="en-US" sz="1400" b="1" i="0" kern="1200" dirty="0">
              <a:solidFill>
                <a:schemeClr val="bg1"/>
              </a:solidFill>
            </a:rPr>
            <a:t>​</a:t>
          </a:r>
        </a:p>
      </dsp:txBody>
      <dsp:txXfrm>
        <a:off x="4162728" y="2115550"/>
        <a:ext cx="1466124" cy="1031392"/>
      </dsp:txXfrm>
    </dsp:sp>
    <dsp:sp modelId="{97D0CCCE-716C-4101-A8C5-7458905914AC}">
      <dsp:nvSpPr>
        <dsp:cNvPr id="0" name=""/>
        <dsp:cNvSpPr/>
      </dsp:nvSpPr>
      <dsp:spPr>
        <a:xfrm>
          <a:off x="2431536" y="1788475"/>
          <a:ext cx="1237670" cy="123767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D09CF19-97C7-40B9-9172-CDD3351B61AF}">
      <dsp:nvSpPr>
        <dsp:cNvPr id="0" name=""/>
        <dsp:cNvSpPr/>
      </dsp:nvSpPr>
      <dsp:spPr>
        <a:xfrm>
          <a:off x="2276827" y="3106811"/>
          <a:ext cx="1547088" cy="84277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b="1" i="0" u="none" kern="1200" dirty="0" err="1">
              <a:solidFill>
                <a:schemeClr val="bg1"/>
              </a:solidFill>
            </a:rPr>
            <a:t>Feature</a:t>
          </a:r>
          <a:r>
            <a:rPr lang="fr-FR" sz="1400" b="1" i="0" u="none" kern="1200" dirty="0">
              <a:solidFill>
                <a:schemeClr val="bg1"/>
              </a:solidFill>
            </a:rPr>
            <a:t> Engineering (Ingénierie des variables)</a:t>
          </a:r>
          <a:r>
            <a:rPr lang="en-US" sz="1400" b="1" i="0" kern="1200" dirty="0">
              <a:solidFill>
                <a:schemeClr val="bg1"/>
              </a:solidFill>
            </a:rPr>
            <a:t>​</a:t>
          </a:r>
        </a:p>
      </dsp:txBody>
      <dsp:txXfrm>
        <a:off x="2276827" y="3106811"/>
        <a:ext cx="1547088" cy="842772"/>
      </dsp:txXfrm>
    </dsp:sp>
    <dsp:sp modelId="{6697D11D-A569-4771-B594-355E3314E689}">
      <dsp:nvSpPr>
        <dsp:cNvPr id="0" name=""/>
        <dsp:cNvSpPr/>
      </dsp:nvSpPr>
      <dsp:spPr>
        <a:xfrm>
          <a:off x="2029808" y="1556110"/>
          <a:ext cx="1237670" cy="123767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234EA4B-56FF-4379-9B75-9DFF80BC624E}">
      <dsp:nvSpPr>
        <dsp:cNvPr id="0" name=""/>
        <dsp:cNvSpPr/>
      </dsp:nvSpPr>
      <dsp:spPr>
        <a:xfrm>
          <a:off x="232208" y="2115550"/>
          <a:ext cx="1945488" cy="10313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b="1" i="0" u="none" kern="1200" dirty="0">
              <a:solidFill>
                <a:schemeClr val="bg1"/>
              </a:solidFill>
            </a:rPr>
            <a:t>Construction et choix du modèle</a:t>
          </a:r>
          <a:r>
            <a:rPr lang="en-US" sz="1400" b="0" i="0" kern="1200" dirty="0"/>
            <a:t>​</a:t>
          </a:r>
        </a:p>
      </dsp:txBody>
      <dsp:txXfrm>
        <a:off x="232208" y="2115550"/>
        <a:ext cx="1945488" cy="1031392"/>
      </dsp:txXfrm>
    </dsp:sp>
    <dsp:sp modelId="{C8B07C8B-809C-45F1-9957-23072213228D}">
      <dsp:nvSpPr>
        <dsp:cNvPr id="0" name=""/>
        <dsp:cNvSpPr/>
      </dsp:nvSpPr>
      <dsp:spPr>
        <a:xfrm>
          <a:off x="2029808" y="1092184"/>
          <a:ext cx="1237670" cy="123767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5BAA37-70EF-4AD2-B817-5E6E6A77765F}">
      <dsp:nvSpPr>
        <dsp:cNvPr id="0" name=""/>
        <dsp:cNvSpPr/>
      </dsp:nvSpPr>
      <dsp:spPr>
        <a:xfrm>
          <a:off x="194125" y="739023"/>
          <a:ext cx="2021653" cy="103139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400" b="1" i="0" u="none" kern="1200" dirty="0">
              <a:solidFill>
                <a:schemeClr val="bg1"/>
              </a:solidFill>
            </a:rPr>
            <a:t>Optimisation du modèle (</a:t>
          </a:r>
          <a:r>
            <a:rPr lang="fr-FR" sz="1400" b="1" i="0" u="none" kern="1200" dirty="0" err="1">
              <a:solidFill>
                <a:schemeClr val="bg1"/>
              </a:solidFill>
            </a:rPr>
            <a:t>Hyperparamétrage</a:t>
          </a:r>
          <a:r>
            <a:rPr lang="fr-FR" sz="1400" b="1" i="0" u="none" kern="1200" dirty="0">
              <a:solidFill>
                <a:schemeClr val="bg1"/>
              </a:solidFill>
            </a:rPr>
            <a:t> &amp; validation croisée)</a:t>
          </a:r>
          <a:r>
            <a:rPr lang="en-US" sz="1400" b="0" i="0" kern="1200" dirty="0"/>
            <a:t>​</a:t>
          </a:r>
        </a:p>
      </dsp:txBody>
      <dsp:txXfrm>
        <a:off x="194125" y="739023"/>
        <a:ext cx="2021653" cy="1031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D4A1F-905E-41D8-9F8F-9A28963DF2E9}">
      <dsp:nvSpPr>
        <dsp:cNvPr id="0" name=""/>
        <dsp:cNvSpPr/>
      </dsp:nvSpPr>
      <dsp:spPr>
        <a:xfrm>
          <a:off x="2883297" y="0"/>
          <a:ext cx="1860737" cy="186092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0903E3A-A306-4558-9FB2-D65912ACC969}">
      <dsp:nvSpPr>
        <dsp:cNvPr id="0" name=""/>
        <dsp:cNvSpPr/>
      </dsp:nvSpPr>
      <dsp:spPr>
        <a:xfrm>
          <a:off x="4680976" y="586251"/>
          <a:ext cx="4902453" cy="74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fr-FR" sz="900" kern="1200">
              <a:solidFill>
                <a:schemeClr val="bg1"/>
              </a:solidFill>
              <a:latin typeface="Verdana"/>
              <a:ea typeface="+mj-ea"/>
            </a:rPr>
            <a:t> On a fait un traitement des valeurs manquantes (</a:t>
          </a:r>
          <a:r>
            <a:rPr lang="fr-FR" sz="900" kern="1200">
              <a:solidFill>
                <a:schemeClr val="bg1"/>
              </a:solidFill>
              <a:latin typeface="Verdana"/>
              <a:ea typeface="+mj-ea"/>
            </a:rPr>
            <a:t>Les valeurs manquantes, très peu nombreuses, ont été supprimées au lieu d’être imputées.)</a:t>
          </a:r>
          <a:endParaRPr lang="fr-MA" sz="900" kern="1200" dirty="0">
            <a:solidFill>
              <a:schemeClr val="bg1"/>
            </a:solidFill>
          </a:endParaRPr>
        </a:p>
      </dsp:txBody>
      <dsp:txXfrm>
        <a:off x="4680976" y="586251"/>
        <a:ext cx="4902453" cy="740225"/>
      </dsp:txXfrm>
    </dsp:sp>
    <dsp:sp modelId="{951B5E5B-B5C2-4914-8EC2-95EFFCCBDE80}">
      <dsp:nvSpPr>
        <dsp:cNvPr id="0" name=""/>
        <dsp:cNvSpPr/>
      </dsp:nvSpPr>
      <dsp:spPr>
        <a:xfrm>
          <a:off x="3294119" y="673605"/>
          <a:ext cx="1038397" cy="51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altLang="fr-FR" sz="1200" b="1" kern="1200">
              <a:solidFill>
                <a:schemeClr val="bg1"/>
              </a:solidFill>
              <a:latin typeface="Bookman Old Style" panose="02050604050505020204" pitchFamily="18" charset="0"/>
              <a:ea typeface="+mj-ea"/>
              <a:cs typeface="Leelawadee UI" panose="020B0502040204020203" pitchFamily="34" charset="-34"/>
            </a:rPr>
            <a:t>Traitement des valeurs manquantes</a:t>
          </a:r>
          <a:endParaRPr lang="fr-MA" sz="1200" kern="1200" dirty="0">
            <a:solidFill>
              <a:schemeClr val="bg1"/>
            </a:solidFill>
          </a:endParaRPr>
        </a:p>
      </dsp:txBody>
      <dsp:txXfrm>
        <a:off x="3294119" y="673605"/>
        <a:ext cx="1038397" cy="519144"/>
      </dsp:txXfrm>
    </dsp:sp>
    <dsp:sp modelId="{7C3C6623-0CF6-4780-AC21-A7B12418B37C}">
      <dsp:nvSpPr>
        <dsp:cNvPr id="0" name=""/>
        <dsp:cNvSpPr/>
      </dsp:nvSpPr>
      <dsp:spPr>
        <a:xfrm>
          <a:off x="2366368" y="1069379"/>
          <a:ext cx="1860737" cy="186092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50000"/>
                <a:satMod val="300000"/>
              </a:schemeClr>
            </a:gs>
            <a:gs pos="35000">
              <a:schemeClr val="accent4">
                <a:hueOff val="-1488257"/>
                <a:satOff val="8966"/>
                <a:lumOff val="719"/>
                <a:alphaOff val="0"/>
                <a:tint val="37000"/>
                <a:satMod val="30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03B9C21-5C81-4243-AD7B-A3E73711E15E}">
      <dsp:nvSpPr>
        <dsp:cNvPr id="0" name=""/>
        <dsp:cNvSpPr/>
      </dsp:nvSpPr>
      <dsp:spPr>
        <a:xfrm>
          <a:off x="4117631" y="1626216"/>
          <a:ext cx="5544198" cy="74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fr-FR" altLang="fr-FR" sz="900" kern="1200" dirty="0">
              <a:solidFill>
                <a:schemeClr val="bg1"/>
              </a:solidFill>
              <a:latin typeface="Verdana"/>
              <a:ea typeface="+mj-ea"/>
            </a:rPr>
            <a:t>Les colonnes </a:t>
          </a:r>
          <a:r>
            <a:rPr lang="fr-FR" altLang="fr-FR" sz="900" b="1" kern="1200" dirty="0" err="1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Date_of_Journey</a:t>
          </a:r>
          <a:r>
            <a:rPr lang="fr-FR" altLang="fr-FR" sz="900" b="1" kern="1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 </a:t>
          </a:r>
          <a:r>
            <a:rPr lang="fr-FR" altLang="fr-FR" sz="900" kern="1200" dirty="0">
              <a:solidFill>
                <a:schemeClr val="bg1"/>
              </a:solidFill>
              <a:latin typeface="Verdana"/>
              <a:ea typeface="+mj-ea"/>
            </a:rPr>
            <a:t>, </a:t>
          </a:r>
          <a:r>
            <a:rPr lang="fr-FR" altLang="fr-FR" sz="900" b="1" kern="1200" dirty="0" err="1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Dep_Time</a:t>
          </a:r>
          <a:r>
            <a:rPr lang="fr-FR" altLang="fr-FR" sz="900" b="1" kern="1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 </a:t>
          </a:r>
          <a:r>
            <a:rPr lang="fr-FR" altLang="fr-FR" sz="900" kern="1200" dirty="0">
              <a:solidFill>
                <a:schemeClr val="bg1"/>
              </a:solidFill>
              <a:latin typeface="Verdana"/>
              <a:ea typeface="+mj-ea"/>
            </a:rPr>
            <a:t>et </a:t>
          </a:r>
          <a:r>
            <a:rPr lang="fr-FR" altLang="fr-FR" sz="900" b="1" kern="1200" dirty="0" err="1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Arrival_Time</a:t>
          </a:r>
          <a:r>
            <a:rPr lang="fr-FR" altLang="fr-FR" sz="900" b="1" kern="12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rPr>
            <a:t> </a:t>
          </a:r>
          <a:r>
            <a:rPr lang="fr-FR" altLang="fr-FR" sz="900" kern="1200" dirty="0">
              <a:solidFill>
                <a:schemeClr val="bg1"/>
              </a:solidFill>
              <a:latin typeface="Verdana"/>
              <a:ea typeface="+mj-ea"/>
            </a:rPr>
            <a:t>sont de type </a:t>
          </a:r>
          <a:r>
            <a:rPr lang="fr-FR" altLang="fr-FR" sz="900" kern="1200" dirty="0" err="1">
              <a:solidFill>
                <a:schemeClr val="bg1"/>
              </a:solidFill>
              <a:latin typeface="Verdana"/>
              <a:ea typeface="+mj-ea"/>
            </a:rPr>
            <a:t>object</a:t>
          </a:r>
          <a:r>
            <a:rPr lang="fr-FR" altLang="fr-FR" sz="900" kern="1200" dirty="0">
              <a:solidFill>
                <a:schemeClr val="bg1"/>
              </a:solidFill>
              <a:latin typeface="Verdana"/>
              <a:ea typeface="+mj-ea"/>
            </a:rPr>
            <a:t> et doivent </a:t>
          </a:r>
          <a:r>
            <a:rPr lang="fr-FR" altLang="fr-FR" sz="900" kern="1200" dirty="0" err="1">
              <a:solidFill>
                <a:schemeClr val="bg1"/>
              </a:solidFill>
              <a:latin typeface="Verdana"/>
              <a:ea typeface="+mj-ea"/>
            </a:rPr>
            <a:t>etre</a:t>
          </a:r>
          <a:r>
            <a:rPr lang="fr-FR" altLang="fr-FR" sz="900" kern="1200" dirty="0">
              <a:solidFill>
                <a:schemeClr val="bg1"/>
              </a:solidFill>
              <a:latin typeface="Verdana"/>
              <a:ea typeface="+mj-ea"/>
            </a:rPr>
            <a:t> </a:t>
          </a:r>
          <a:r>
            <a:rPr lang="fr-FR" altLang="fr-FR" sz="900" kern="1200" dirty="0" err="1">
              <a:solidFill>
                <a:schemeClr val="bg1"/>
              </a:solidFill>
              <a:latin typeface="Verdana"/>
              <a:ea typeface="+mj-ea"/>
            </a:rPr>
            <a:t>convertises</a:t>
          </a:r>
          <a:r>
            <a:rPr lang="fr-FR" altLang="fr-FR" sz="900" kern="1200" dirty="0">
              <a:solidFill>
                <a:schemeClr val="bg1"/>
              </a:solidFill>
              <a:latin typeface="Verdana"/>
              <a:ea typeface="+mj-ea"/>
            </a:rPr>
            <a:t> en </a:t>
          </a:r>
          <a:r>
            <a:rPr lang="fr-FR" altLang="fr-FR" sz="900" kern="1200" dirty="0" err="1">
              <a:solidFill>
                <a:schemeClr val="bg1"/>
              </a:solidFill>
              <a:latin typeface="Verdana"/>
              <a:ea typeface="+mj-ea"/>
            </a:rPr>
            <a:t>datatime</a:t>
          </a:r>
          <a:r>
            <a:rPr lang="fr-FR" altLang="fr-FR" sz="900" kern="1200" dirty="0">
              <a:solidFill>
                <a:schemeClr val="bg1"/>
              </a:solidFill>
              <a:latin typeface="Verdana"/>
              <a:ea typeface="+mj-ea"/>
            </a:rPr>
            <a:t> pour une utilisation optimale lors de la prédiction</a:t>
          </a:r>
          <a:endParaRPr lang="fr-MA" sz="900" kern="1200" dirty="0">
            <a:solidFill>
              <a:schemeClr val="bg1"/>
            </a:solidFill>
          </a:endParaRPr>
        </a:p>
      </dsp:txBody>
      <dsp:txXfrm>
        <a:off x="4117631" y="1626216"/>
        <a:ext cx="5544198" cy="740225"/>
      </dsp:txXfrm>
    </dsp:sp>
    <dsp:sp modelId="{20CCDD9E-4FB2-4678-BC0D-F4E8B4E833DC}">
      <dsp:nvSpPr>
        <dsp:cNvPr id="0" name=""/>
        <dsp:cNvSpPr/>
      </dsp:nvSpPr>
      <dsp:spPr>
        <a:xfrm>
          <a:off x="2775095" y="1744958"/>
          <a:ext cx="1038397" cy="51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altLang="fr-FR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+mj-ea"/>
              <a:cs typeface="Leelawadee UI" panose="020B0502040204020203" pitchFamily="34" charset="-34"/>
            </a:rPr>
            <a:t>Data type casting</a:t>
          </a:r>
          <a:endParaRPr lang="fr-MA" sz="12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75095" y="1744958"/>
        <a:ext cx="1038397" cy="519144"/>
      </dsp:txXfrm>
    </dsp:sp>
    <dsp:sp modelId="{DF4F24C4-7C52-40AE-91EB-08F8627737C5}">
      <dsp:nvSpPr>
        <dsp:cNvPr id="0" name=""/>
        <dsp:cNvSpPr/>
      </dsp:nvSpPr>
      <dsp:spPr>
        <a:xfrm>
          <a:off x="2883297" y="2142706"/>
          <a:ext cx="1860737" cy="186092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50000"/>
                <a:satMod val="300000"/>
              </a:schemeClr>
            </a:gs>
            <a:gs pos="35000">
              <a:schemeClr val="accent4">
                <a:hueOff val="-2976513"/>
                <a:satOff val="17933"/>
                <a:lumOff val="1437"/>
                <a:alphaOff val="0"/>
                <a:tint val="37000"/>
                <a:satMod val="30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9837E4-A991-481A-BBE6-0B1749E5257F}">
      <dsp:nvSpPr>
        <dsp:cNvPr id="0" name=""/>
        <dsp:cNvSpPr/>
      </dsp:nvSpPr>
      <dsp:spPr>
        <a:xfrm>
          <a:off x="4661655" y="2422866"/>
          <a:ext cx="4810399" cy="1347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>
              <a:solidFill>
                <a:prstClr val="white"/>
              </a:solidFill>
              <a:latin typeface="Verdana"/>
              <a:ea typeface="+mn-ea"/>
              <a:cs typeface="+mn-cs"/>
            </a:rPr>
            <a:t>Extraction des attributs (</a:t>
          </a:r>
          <a:r>
            <a:rPr lang="fr-FR" sz="900" b="1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jour/mois/</a:t>
          </a:r>
          <a:r>
            <a:rPr lang="fr-FR" sz="900" b="1" kern="1200" dirty="0" err="1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annee</a:t>
          </a:r>
          <a:r>
            <a:rPr lang="fr-FR" sz="900" b="1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, heures/minutes</a:t>
          </a:r>
          <a:r>
            <a:rPr lang="fr-FR" sz="900" kern="1200" dirty="0">
              <a:solidFill>
                <a:prstClr val="white"/>
              </a:solidFill>
              <a:latin typeface="Verdana"/>
              <a:ea typeface="+mn-ea"/>
              <a:cs typeface="+mn-cs"/>
            </a:rPr>
            <a:t>).</a:t>
          </a:r>
          <a:endParaRPr lang="fr-MA" sz="900" kern="1200" dirty="0">
            <a:solidFill>
              <a:prstClr val="white"/>
            </a:solidFill>
            <a:latin typeface="Verdana"/>
            <a:ea typeface="+mn-ea"/>
            <a:cs typeface="+mn-cs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>
              <a:solidFill>
                <a:prstClr val="white"/>
              </a:solidFill>
              <a:latin typeface="Verdana"/>
              <a:ea typeface="+mn-ea"/>
              <a:cs typeface="+mn-cs"/>
            </a:rPr>
            <a:t>Suppression des colonnes d'origine après extraction.</a:t>
          </a:r>
          <a:endParaRPr lang="fr-FR" sz="900" kern="1200" dirty="0">
            <a:solidFill>
              <a:prstClr val="white"/>
            </a:solidFill>
            <a:latin typeface="Verdana"/>
            <a:ea typeface="+mn-ea"/>
            <a:cs typeface="+mn-cs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>
              <a:solidFill>
                <a:prstClr val="white"/>
              </a:solidFill>
              <a:latin typeface="Verdana"/>
              <a:ea typeface="+mn-ea"/>
              <a:cs typeface="+mn-cs"/>
            </a:rPr>
            <a:t>Découpage de </a:t>
          </a:r>
          <a:r>
            <a:rPr lang="fr-FR" sz="900" b="1" kern="120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Duration</a:t>
          </a:r>
          <a:r>
            <a:rPr lang="fr-FR" sz="900" kern="1200">
              <a:solidFill>
                <a:prstClr val="white"/>
              </a:solidFill>
              <a:latin typeface="Verdana"/>
              <a:ea typeface="+mn-ea"/>
              <a:cs typeface="+mn-cs"/>
            </a:rPr>
            <a:t> en deux colonnes (</a:t>
          </a:r>
          <a:r>
            <a:rPr lang="fr-FR" sz="900" b="1" kern="120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Duration_hours, Duration_minutes</a:t>
          </a:r>
          <a:r>
            <a:rPr lang="fr-FR" sz="900" kern="1200">
              <a:solidFill>
                <a:prstClr val="white"/>
              </a:solidFill>
              <a:latin typeface="Verdana"/>
              <a:ea typeface="+mn-ea"/>
              <a:cs typeface="+mn-cs"/>
            </a:rPr>
            <a:t>).</a:t>
          </a:r>
          <a:endParaRPr lang="fr-FR" sz="900" kern="1200" dirty="0">
            <a:solidFill>
              <a:prstClr val="white"/>
            </a:solidFill>
            <a:latin typeface="Verdana"/>
            <a:ea typeface="+mn-ea"/>
            <a:cs typeface="+mn-cs"/>
          </a:endParaRPr>
        </a:p>
      </dsp:txBody>
      <dsp:txXfrm>
        <a:off x="4661655" y="2422866"/>
        <a:ext cx="4810399" cy="1347121"/>
      </dsp:txXfrm>
    </dsp:sp>
    <dsp:sp modelId="{85A55E60-E955-4E30-B86F-67207C07D3C6}">
      <dsp:nvSpPr>
        <dsp:cNvPr id="0" name=""/>
        <dsp:cNvSpPr/>
      </dsp:nvSpPr>
      <dsp:spPr>
        <a:xfrm>
          <a:off x="3109408" y="2816311"/>
          <a:ext cx="1407817" cy="51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altLang="fr-FR" sz="12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+mj-ea"/>
              <a:cs typeface="Leelawadee UI" panose="020B0502040204020203" pitchFamily="34" charset="-34"/>
            </a:rPr>
            <a:t>Prétraitement des colonnes </a:t>
          </a:r>
          <a:endParaRPr lang="fr-MA" sz="12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09408" y="2816311"/>
        <a:ext cx="1407817" cy="519144"/>
      </dsp:txXfrm>
    </dsp:sp>
    <dsp:sp modelId="{FF6FCD01-A7E7-414C-8E5A-967749BD8CF1}">
      <dsp:nvSpPr>
        <dsp:cNvPr id="0" name=""/>
        <dsp:cNvSpPr/>
      </dsp:nvSpPr>
      <dsp:spPr>
        <a:xfrm>
          <a:off x="2499003" y="3335456"/>
          <a:ext cx="1598607" cy="159938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73757B-343A-43E3-B9A4-CF04B73DCFEE}">
      <dsp:nvSpPr>
        <dsp:cNvPr id="0" name=""/>
        <dsp:cNvSpPr/>
      </dsp:nvSpPr>
      <dsp:spPr>
        <a:xfrm>
          <a:off x="4144043" y="4030387"/>
          <a:ext cx="5598000" cy="74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Détection des </a:t>
          </a:r>
          <a:r>
            <a:rPr lang="fr-FR" sz="900" kern="1200" dirty="0" err="1">
              <a:solidFill>
                <a:schemeClr val="bg1"/>
              </a:solidFill>
              <a:latin typeface="Verdana"/>
              <a:ea typeface="+mj-ea"/>
            </a:rPr>
            <a:t>outliers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de la variable </a:t>
          </a:r>
          <a:r>
            <a:rPr lang="fr-FR" sz="900" b="1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rPr>
            <a:t>Price 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via histogrammes et </a:t>
          </a:r>
          <a:r>
            <a:rPr lang="fr-FR" sz="900" kern="1200" dirty="0" err="1">
              <a:solidFill>
                <a:schemeClr val="bg1"/>
              </a:solidFill>
              <a:latin typeface="Verdana"/>
              <a:ea typeface="+mj-ea"/>
            </a:rPr>
            <a:t>boxplot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.</a:t>
          </a:r>
          <a:endParaRPr lang="fr-MA" sz="900" kern="1200" dirty="0">
            <a:solidFill>
              <a:schemeClr val="bg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Identification des valeurs </a:t>
          </a:r>
          <a:r>
            <a:rPr lang="fr-FR" sz="900" kern="1200" dirty="0" err="1">
              <a:solidFill>
                <a:schemeClr val="bg1"/>
              </a:solidFill>
              <a:latin typeface="Verdana"/>
              <a:ea typeface="+mj-ea"/>
            </a:rPr>
            <a:t>extremes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par la règle « Q1 - 1.5×IQR » et « Q3 + 1.5×IQR »,</a:t>
          </a:r>
          <a:endParaRPr lang="fr-MA" sz="900" kern="1200" dirty="0">
            <a:solidFill>
              <a:schemeClr val="bg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Remplacement des prix &gt; 35 000 (</a:t>
          </a:r>
          <a:r>
            <a:rPr lang="fr-FR" sz="900" kern="1200" dirty="0" err="1">
              <a:solidFill>
                <a:schemeClr val="bg1"/>
              </a:solidFill>
              <a:latin typeface="Verdana"/>
              <a:ea typeface="+mj-ea"/>
            </a:rPr>
            <a:t>outliers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 extrêmes) par la </a:t>
          </a:r>
          <a:r>
            <a:rPr lang="fr-FR" sz="900" b="1" i="0" u="none" kern="1200" dirty="0">
              <a:solidFill>
                <a:schemeClr val="bg1"/>
              </a:solidFill>
              <a:effectLst/>
              <a:latin typeface="Verdana"/>
              <a:ea typeface="+mj-ea"/>
            </a:rPr>
            <a:t>médiane</a:t>
          </a:r>
          <a:r>
            <a:rPr lang="fr-FR" sz="900" kern="1200" dirty="0">
              <a:solidFill>
                <a:schemeClr val="bg1"/>
              </a:solidFill>
              <a:latin typeface="Verdana"/>
              <a:ea typeface="+mj-ea"/>
            </a:rPr>
            <a:t>, afin de réduire leur impact tout en préservant la distribution.</a:t>
          </a:r>
          <a:endParaRPr lang="fr-MA" sz="900" kern="1200" dirty="0">
            <a:solidFill>
              <a:schemeClr val="bg1"/>
            </a:solidFill>
          </a:endParaRPr>
        </a:p>
      </dsp:txBody>
      <dsp:txXfrm>
        <a:off x="4144043" y="4030387"/>
        <a:ext cx="5598000" cy="740225"/>
      </dsp:txXfrm>
    </dsp:sp>
    <dsp:sp modelId="{DDFCB5ED-465B-48FC-A958-EA50A3BFED28}">
      <dsp:nvSpPr>
        <dsp:cNvPr id="0" name=""/>
        <dsp:cNvSpPr/>
      </dsp:nvSpPr>
      <dsp:spPr>
        <a:xfrm>
          <a:off x="2717173" y="3909201"/>
          <a:ext cx="1154240" cy="47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200" b="1" kern="1200">
              <a:solidFill>
                <a:schemeClr val="bg1"/>
              </a:solidFill>
              <a:latin typeface="Bookman Old Style" panose="02050604050505020204" pitchFamily="18" charset="0"/>
              <a:ea typeface="+mj-ea"/>
              <a:cs typeface="Leelawadee UI" panose="020B0502040204020203" pitchFamily="34" charset="-34"/>
            </a:rPr>
            <a:t>Traitement des valeurs aberrantes </a:t>
          </a:r>
          <a:endParaRPr lang="fr-MA" sz="1200" kern="1200" dirty="0">
            <a:solidFill>
              <a:schemeClr val="bg1"/>
            </a:solidFill>
          </a:endParaRPr>
        </a:p>
      </dsp:txBody>
      <dsp:txXfrm>
        <a:off x="2717173" y="3909201"/>
        <a:ext cx="1154240" cy="476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010D9-87BE-4DB6-A4E7-9B4D56B25C17}">
      <dsp:nvSpPr>
        <dsp:cNvPr id="0" name=""/>
        <dsp:cNvSpPr/>
      </dsp:nvSpPr>
      <dsp:spPr>
        <a:xfrm>
          <a:off x="4509019" y="2076245"/>
          <a:ext cx="712700" cy="1532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6350" y="0"/>
              </a:lnTo>
              <a:lnTo>
                <a:pt x="356350" y="1532306"/>
              </a:lnTo>
              <a:lnTo>
                <a:pt x="712700" y="1532306"/>
              </a:lnTo>
            </a:path>
          </a:pathLst>
        </a:custGeom>
        <a:noFill/>
        <a:ln w="9525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655B3E-7B94-414A-905C-84A318D949D1}">
      <dsp:nvSpPr>
        <dsp:cNvPr id="0" name=""/>
        <dsp:cNvSpPr/>
      </dsp:nvSpPr>
      <dsp:spPr>
        <a:xfrm>
          <a:off x="4509019" y="2030525"/>
          <a:ext cx="7127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2700" y="45720"/>
              </a:lnTo>
            </a:path>
          </a:pathLst>
        </a:custGeom>
        <a:noFill/>
        <a:ln w="9525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5C7F4-8E9F-423B-8D63-22E7241B0FD4}">
      <dsp:nvSpPr>
        <dsp:cNvPr id="0" name=""/>
        <dsp:cNvSpPr/>
      </dsp:nvSpPr>
      <dsp:spPr>
        <a:xfrm>
          <a:off x="4509019" y="543938"/>
          <a:ext cx="712700" cy="1532306"/>
        </a:xfrm>
        <a:custGeom>
          <a:avLst/>
          <a:gdLst/>
          <a:ahLst/>
          <a:cxnLst/>
          <a:rect l="0" t="0" r="0" b="0"/>
          <a:pathLst>
            <a:path>
              <a:moveTo>
                <a:pt x="0" y="1532306"/>
              </a:moveTo>
              <a:lnTo>
                <a:pt x="356350" y="1532306"/>
              </a:lnTo>
              <a:lnTo>
                <a:pt x="356350" y="0"/>
              </a:lnTo>
              <a:lnTo>
                <a:pt x="712700" y="0"/>
              </a:lnTo>
            </a:path>
          </a:pathLst>
        </a:custGeom>
        <a:noFill/>
        <a:ln w="9525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9EFB5-3198-462E-80EC-039B9DCB93FC}">
      <dsp:nvSpPr>
        <dsp:cNvPr id="0" name=""/>
        <dsp:cNvSpPr/>
      </dsp:nvSpPr>
      <dsp:spPr>
        <a:xfrm>
          <a:off x="945516" y="1532810"/>
          <a:ext cx="3563503" cy="1086868"/>
        </a:xfrm>
        <a:prstGeom prst="rect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MODELES</a:t>
          </a:r>
          <a:endParaRPr lang="fr-MA" sz="2000" b="1" kern="1200" dirty="0"/>
        </a:p>
      </dsp:txBody>
      <dsp:txXfrm>
        <a:off x="945516" y="1532810"/>
        <a:ext cx="3563503" cy="1086868"/>
      </dsp:txXfrm>
    </dsp:sp>
    <dsp:sp modelId="{28FC0D8E-5E02-4F17-93FE-168971702B2B}">
      <dsp:nvSpPr>
        <dsp:cNvPr id="0" name=""/>
        <dsp:cNvSpPr/>
      </dsp:nvSpPr>
      <dsp:spPr>
        <a:xfrm>
          <a:off x="5221720" y="504"/>
          <a:ext cx="3563503" cy="108686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kern="1200" dirty="0">
              <a:latin typeface="Courier New" panose="02070309020205020404" pitchFamily="49" charset="0"/>
              <a:cs typeface="Courier New" panose="02070309020205020404" pitchFamily="49" charset="0"/>
            </a:rPr>
            <a:t>Régression linéaire </a:t>
          </a:r>
          <a:endParaRPr lang="fr-MA" sz="2000" b="1" kern="1200" dirty="0"/>
        </a:p>
      </dsp:txBody>
      <dsp:txXfrm>
        <a:off x="5221720" y="504"/>
        <a:ext cx="3563503" cy="1086868"/>
      </dsp:txXfrm>
    </dsp:sp>
    <dsp:sp modelId="{D37D83F2-C78B-40B7-B047-ABD4DE4D17F4}">
      <dsp:nvSpPr>
        <dsp:cNvPr id="0" name=""/>
        <dsp:cNvSpPr/>
      </dsp:nvSpPr>
      <dsp:spPr>
        <a:xfrm>
          <a:off x="5221720" y="1532810"/>
          <a:ext cx="3563503" cy="108686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KNNs</a:t>
          </a:r>
          <a:endParaRPr lang="fr-MA" sz="2000" b="1" kern="1200" dirty="0"/>
        </a:p>
      </dsp:txBody>
      <dsp:txXfrm>
        <a:off x="5221720" y="1532810"/>
        <a:ext cx="3563503" cy="1086868"/>
      </dsp:txXfrm>
    </dsp:sp>
    <dsp:sp modelId="{A7FE1DB4-4D8E-46A1-9788-F4C7ACBCFE01}">
      <dsp:nvSpPr>
        <dsp:cNvPr id="0" name=""/>
        <dsp:cNvSpPr/>
      </dsp:nvSpPr>
      <dsp:spPr>
        <a:xfrm>
          <a:off x="5221720" y="3065117"/>
          <a:ext cx="3563503" cy="1086868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Random</a:t>
          </a:r>
          <a:r>
            <a:rPr lang="fr-MA" sz="2000" kern="1200" dirty="0">
              <a:latin typeface="Courier New" panose="02070309020205020404" pitchFamily="49" charset="0"/>
              <a:cs typeface="Courier New" panose="02070309020205020404" pitchFamily="49" charset="0"/>
            </a:rPr>
            <a:t> Forest </a:t>
          </a:r>
          <a:r>
            <a:rPr lang="fr-MA" sz="20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Regressor</a:t>
          </a:r>
          <a:endParaRPr lang="fr-MA" sz="2000" b="1" kern="1200" dirty="0"/>
        </a:p>
      </dsp:txBody>
      <dsp:txXfrm>
        <a:off x="5221720" y="3065117"/>
        <a:ext cx="3563503" cy="1086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2748E-CB1A-4030-A256-2FA70E524775}" type="datetimeFigureOut">
              <a:rPr lang="fr-MA" smtClean="0"/>
              <a:t>23/06/2025</a:t>
            </a:fld>
            <a:endParaRPr lang="f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9E19F-C9F6-4CC2-A620-096427BE2D20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07649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1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31716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14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5135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15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11927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16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37534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17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70801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18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79782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19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183661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20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604286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21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184206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23685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9048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618565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24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163879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25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814644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26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42351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48981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850353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29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97944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31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27569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252837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4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373073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6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2570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7574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>
              <a:solidFill>
                <a:srgbClr val="FFFFFF"/>
              </a:solidFill>
              <a:latin typeface="STXinwei"/>
              <a:ea typeface="STXinwe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9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70016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12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441710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9E19F-C9F6-4CC2-A620-096427BE2D20}" type="slidenum">
              <a:rPr lang="fr-MA" smtClean="0"/>
              <a:t>13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5619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641080" y="4453128"/>
            <a:ext cx="270510" cy="0"/>
          </a:xfrm>
          <a:custGeom>
            <a:avLst/>
            <a:gdLst/>
            <a:ahLst/>
            <a:cxnLst/>
            <a:rect l="l" t="t" r="r" b="b"/>
            <a:pathLst>
              <a:path w="270509">
                <a:moveTo>
                  <a:pt x="0" y="0"/>
                </a:moveTo>
                <a:lnTo>
                  <a:pt x="270255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641080" y="4604003"/>
            <a:ext cx="270510" cy="0"/>
          </a:xfrm>
          <a:custGeom>
            <a:avLst/>
            <a:gdLst/>
            <a:ahLst/>
            <a:cxnLst/>
            <a:rect l="l" t="t" r="r" b="b"/>
            <a:pathLst>
              <a:path w="270509">
                <a:moveTo>
                  <a:pt x="0" y="0"/>
                </a:moveTo>
                <a:lnTo>
                  <a:pt x="270255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641080" y="4756403"/>
            <a:ext cx="270510" cy="0"/>
          </a:xfrm>
          <a:custGeom>
            <a:avLst/>
            <a:gdLst/>
            <a:ahLst/>
            <a:cxnLst/>
            <a:rect l="l" t="t" r="r" b="b"/>
            <a:pathLst>
              <a:path w="270509">
                <a:moveTo>
                  <a:pt x="0" y="0"/>
                </a:moveTo>
                <a:lnTo>
                  <a:pt x="270255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641080" y="4908803"/>
            <a:ext cx="270510" cy="0"/>
          </a:xfrm>
          <a:custGeom>
            <a:avLst/>
            <a:gdLst/>
            <a:ahLst/>
            <a:cxnLst/>
            <a:rect l="l" t="t" r="r" b="b"/>
            <a:pathLst>
              <a:path w="270509">
                <a:moveTo>
                  <a:pt x="0" y="0"/>
                </a:moveTo>
                <a:lnTo>
                  <a:pt x="270255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54124" cy="6506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5156" y="1614170"/>
            <a:ext cx="7191375" cy="1861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89526" y="1738122"/>
            <a:ext cx="3736975" cy="2981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7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6.png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3999" y="894347"/>
            <a:ext cx="6096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fr-FR" sz="2800" b="1" spc="-55" dirty="0"/>
              <a:t>Analyse et prédiction des prix des billets d'avion</a:t>
            </a:r>
            <a:endParaRPr sz="2800" b="1" spc="-55" dirty="0"/>
          </a:p>
        </p:txBody>
      </p:sp>
      <p:sp>
        <p:nvSpPr>
          <p:cNvPr id="7" name="object 7"/>
          <p:cNvSpPr txBox="1"/>
          <p:nvPr/>
        </p:nvSpPr>
        <p:spPr>
          <a:xfrm>
            <a:off x="762000" y="3612197"/>
            <a:ext cx="1741170" cy="9432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fr-FR" sz="1400" dirty="0">
                <a:solidFill>
                  <a:srgbClr val="FFFFFF"/>
                </a:solidFill>
                <a:latin typeface="Arial MT"/>
              </a:rPr>
              <a:t>Réalisé par : </a:t>
            </a:r>
          </a:p>
          <a:p>
            <a:pPr marL="298450" marR="508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FFFFFF"/>
                </a:solidFill>
                <a:latin typeface="Arial MT"/>
              </a:rPr>
              <a:t>MAAMA Fatima</a:t>
            </a:r>
          </a:p>
          <a:p>
            <a:pPr marL="298450" marR="508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1400" dirty="0">
                <a:solidFill>
                  <a:srgbClr val="FFFFFF"/>
                </a:solidFill>
                <a:latin typeface="Arial MT"/>
              </a:rPr>
              <a:t>DINE IKRAM </a:t>
            </a:r>
            <a:endParaRPr lang="fr-FR" sz="1400" dirty="0">
              <a:solidFill>
                <a:srgbClr val="FFFFFF"/>
              </a:solidFill>
              <a:latin typeface="Arial MT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9230" y="1979676"/>
            <a:ext cx="6666230" cy="1184275"/>
            <a:chOff x="1009230" y="1979676"/>
            <a:chExt cx="6666230" cy="1184275"/>
          </a:xfrm>
        </p:grpSpPr>
        <p:sp>
          <p:nvSpPr>
            <p:cNvPr id="9" name="object 9"/>
            <p:cNvSpPr/>
            <p:nvPr/>
          </p:nvSpPr>
          <p:spPr>
            <a:xfrm>
              <a:off x="1013993" y="2568702"/>
              <a:ext cx="234950" cy="265430"/>
            </a:xfrm>
            <a:custGeom>
              <a:avLst/>
              <a:gdLst/>
              <a:ahLst/>
              <a:cxnLst/>
              <a:rect l="l" t="t" r="r" b="b"/>
              <a:pathLst>
                <a:path w="234950" h="265430">
                  <a:moveTo>
                    <a:pt x="0" y="264922"/>
                  </a:moveTo>
                  <a:lnTo>
                    <a:pt x="9461" y="0"/>
                  </a:lnTo>
                  <a:lnTo>
                    <a:pt x="234353" y="140335"/>
                  </a:lnTo>
                  <a:lnTo>
                    <a:pt x="0" y="26492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05116" y="2442972"/>
              <a:ext cx="270510" cy="454659"/>
            </a:xfrm>
            <a:custGeom>
              <a:avLst/>
              <a:gdLst/>
              <a:ahLst/>
              <a:cxnLst/>
              <a:rect l="l" t="t" r="r" b="b"/>
              <a:pathLst>
                <a:path w="270509" h="454660">
                  <a:moveTo>
                    <a:pt x="0" y="0"/>
                  </a:moveTo>
                  <a:lnTo>
                    <a:pt x="270255" y="0"/>
                  </a:lnTo>
                </a:path>
                <a:path w="270509" h="454660">
                  <a:moveTo>
                    <a:pt x="0" y="150875"/>
                  </a:moveTo>
                  <a:lnTo>
                    <a:pt x="270255" y="150875"/>
                  </a:lnTo>
                </a:path>
                <a:path w="270509" h="454660">
                  <a:moveTo>
                    <a:pt x="0" y="303275"/>
                  </a:moveTo>
                  <a:lnTo>
                    <a:pt x="270255" y="303275"/>
                  </a:lnTo>
                </a:path>
                <a:path w="270509" h="454660">
                  <a:moveTo>
                    <a:pt x="0" y="454151"/>
                  </a:moveTo>
                  <a:lnTo>
                    <a:pt x="270255" y="45415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8806" y="1979676"/>
              <a:ext cx="3355085" cy="1184148"/>
            </a:xfrm>
            <a:prstGeom prst="rect">
              <a:avLst/>
            </a:prstGeom>
          </p:spPr>
        </p:pic>
      </p:grpSp>
      <p:sp>
        <p:nvSpPr>
          <p:cNvPr id="14" name="object 7">
            <a:extLst>
              <a:ext uri="{FF2B5EF4-FFF2-40B4-BE49-F238E27FC236}">
                <a16:creationId xmlns:a16="http://schemas.microsoft.com/office/drawing/2014/main" id="{F7AE2BB7-1897-4E88-A3E6-21EC81A01D8F}"/>
              </a:ext>
            </a:extLst>
          </p:cNvPr>
          <p:cNvSpPr txBox="1"/>
          <p:nvPr/>
        </p:nvSpPr>
        <p:spPr>
          <a:xfrm>
            <a:off x="6050280" y="3612197"/>
            <a:ext cx="2362200" cy="7328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r">
              <a:lnSpc>
                <a:spcPct val="100000"/>
              </a:lnSpc>
              <a:spcBef>
                <a:spcPts val="95"/>
              </a:spcBef>
            </a:pPr>
            <a:r>
              <a:rPr lang="fr-FR" sz="1400" dirty="0">
                <a:solidFill>
                  <a:srgbClr val="FFFFFF"/>
                </a:solidFill>
                <a:latin typeface="Arial MT"/>
              </a:rPr>
              <a:t>Encadré par : </a:t>
            </a:r>
          </a:p>
          <a:p>
            <a:pPr marL="298450" marR="5080" indent="-285750" algn="r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MA" sz="1600" b="0" i="0" u="none" strike="noStrike" dirty="0">
                <a:solidFill>
                  <a:srgbClr val="FFFFFF"/>
                </a:solidFill>
                <a:effectLst/>
                <a:latin typeface="Bai Jamjuree"/>
              </a:rPr>
              <a:t>Mr BENYACOUB </a:t>
            </a:r>
            <a:r>
              <a:rPr lang="fr-MA" sz="1600" b="0" i="0" u="none" strike="noStrike" dirty="0" err="1">
                <a:solidFill>
                  <a:srgbClr val="FFFFFF"/>
                </a:solidFill>
                <a:effectLst/>
                <a:latin typeface="Bai Jamjuree"/>
              </a:rPr>
              <a:t>Badreddine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E877C19C-B3D7-49AD-8E32-4441C7D69767}"/>
              </a:ext>
            </a:extLst>
          </p:cNvPr>
          <p:cNvSpPr txBox="1"/>
          <p:nvPr/>
        </p:nvSpPr>
        <p:spPr>
          <a:xfrm>
            <a:off x="3328954" y="4112334"/>
            <a:ext cx="248609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 rtl="0" fontAlgn="base"/>
            <a:r>
              <a:rPr lang="fr-FR" sz="1400" b="0" i="0" u="none" strike="noStrike" dirty="0">
                <a:solidFill>
                  <a:srgbClr val="FFFFFF"/>
                </a:solidFill>
                <a:effectLst/>
                <a:latin typeface="Bai Jamjuree"/>
              </a:rPr>
              <a:t>Data Science – INSEA</a:t>
            </a:r>
            <a:r>
              <a:rPr lang="fr-FR" sz="1400" b="0" i="0" dirty="0">
                <a:solidFill>
                  <a:srgbClr val="FFFFFF"/>
                </a:solidFill>
                <a:effectLst/>
                <a:latin typeface="Bai Jamjuree"/>
              </a:rPr>
              <a:t>​</a:t>
            </a:r>
            <a:endParaRPr lang="fr-FR" sz="11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Bai Jamjuree"/>
              </a:rPr>
              <a:t>2024 / 2025</a:t>
            </a:r>
            <a:endParaRPr lang="en-US" sz="11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62555" y="870203"/>
            <a:ext cx="4819015" cy="1432560"/>
            <a:chOff x="2162555" y="870203"/>
            <a:chExt cx="4819015" cy="1432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0" y="2157983"/>
              <a:ext cx="70103" cy="655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90416" y="1894331"/>
              <a:ext cx="341630" cy="245745"/>
            </a:xfrm>
            <a:custGeom>
              <a:avLst/>
              <a:gdLst/>
              <a:ahLst/>
              <a:cxnLst/>
              <a:rect l="l" t="t" r="r" b="b"/>
              <a:pathLst>
                <a:path w="341629" h="245744">
                  <a:moveTo>
                    <a:pt x="318516" y="6985"/>
                  </a:moveTo>
                  <a:lnTo>
                    <a:pt x="315468" y="4953"/>
                  </a:lnTo>
                  <a:lnTo>
                    <a:pt x="312547" y="2032"/>
                  </a:lnTo>
                  <a:lnTo>
                    <a:pt x="309499" y="0"/>
                  </a:lnTo>
                  <a:lnTo>
                    <a:pt x="77724" y="140081"/>
                  </a:lnTo>
                  <a:lnTo>
                    <a:pt x="32550" y="157111"/>
                  </a:lnTo>
                  <a:lnTo>
                    <a:pt x="16383" y="158242"/>
                  </a:lnTo>
                  <a:lnTo>
                    <a:pt x="10160" y="158115"/>
                  </a:lnTo>
                  <a:lnTo>
                    <a:pt x="7112" y="157861"/>
                  </a:lnTo>
                  <a:lnTo>
                    <a:pt x="6096" y="168783"/>
                  </a:lnTo>
                  <a:lnTo>
                    <a:pt x="51092" y="164033"/>
                  </a:lnTo>
                  <a:lnTo>
                    <a:pt x="83693" y="148971"/>
                  </a:lnTo>
                  <a:lnTo>
                    <a:pt x="318516" y="6985"/>
                  </a:lnTo>
                  <a:close/>
                </a:path>
                <a:path w="341629" h="245744">
                  <a:moveTo>
                    <a:pt x="341376" y="21209"/>
                  </a:moveTo>
                  <a:lnTo>
                    <a:pt x="338455" y="19304"/>
                  </a:lnTo>
                  <a:lnTo>
                    <a:pt x="330454" y="15240"/>
                  </a:lnTo>
                  <a:lnTo>
                    <a:pt x="19812" y="203454"/>
                  </a:lnTo>
                  <a:lnTo>
                    <a:pt x="19812" y="211455"/>
                  </a:lnTo>
                  <a:lnTo>
                    <a:pt x="16891" y="211455"/>
                  </a:lnTo>
                  <a:lnTo>
                    <a:pt x="16891" y="205486"/>
                  </a:lnTo>
                  <a:lnTo>
                    <a:pt x="15875" y="206502"/>
                  </a:lnTo>
                  <a:lnTo>
                    <a:pt x="13970" y="207518"/>
                  </a:lnTo>
                  <a:lnTo>
                    <a:pt x="13970" y="208534"/>
                  </a:lnTo>
                  <a:lnTo>
                    <a:pt x="12954" y="209550"/>
                  </a:lnTo>
                  <a:lnTo>
                    <a:pt x="9906" y="222377"/>
                  </a:lnTo>
                  <a:lnTo>
                    <a:pt x="9017" y="227457"/>
                  </a:lnTo>
                  <a:lnTo>
                    <a:pt x="5969" y="230378"/>
                  </a:lnTo>
                  <a:lnTo>
                    <a:pt x="2032" y="233426"/>
                  </a:lnTo>
                  <a:lnTo>
                    <a:pt x="0" y="245364"/>
                  </a:lnTo>
                  <a:lnTo>
                    <a:pt x="22860" y="214503"/>
                  </a:lnTo>
                  <a:lnTo>
                    <a:pt x="341376" y="2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3067" y="1988819"/>
              <a:ext cx="124968" cy="169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3395" y="2157983"/>
              <a:ext cx="70103" cy="655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2208" y="1894331"/>
              <a:ext cx="341630" cy="243840"/>
            </a:xfrm>
            <a:custGeom>
              <a:avLst/>
              <a:gdLst/>
              <a:ahLst/>
              <a:cxnLst/>
              <a:rect l="l" t="t" r="r" b="b"/>
              <a:pathLst>
                <a:path w="341629" h="243839">
                  <a:moveTo>
                    <a:pt x="335280" y="169164"/>
                  </a:moveTo>
                  <a:lnTo>
                    <a:pt x="334264" y="158242"/>
                  </a:lnTo>
                  <a:lnTo>
                    <a:pt x="326263" y="158242"/>
                  </a:lnTo>
                  <a:lnTo>
                    <a:pt x="309562" y="157124"/>
                  </a:lnTo>
                  <a:lnTo>
                    <a:pt x="293585" y="153771"/>
                  </a:lnTo>
                  <a:lnTo>
                    <a:pt x="278320" y="148170"/>
                  </a:lnTo>
                  <a:lnTo>
                    <a:pt x="263779" y="140335"/>
                  </a:lnTo>
                  <a:lnTo>
                    <a:pt x="33401" y="0"/>
                  </a:lnTo>
                  <a:lnTo>
                    <a:pt x="30353" y="2032"/>
                  </a:lnTo>
                  <a:lnTo>
                    <a:pt x="27432" y="4953"/>
                  </a:lnTo>
                  <a:lnTo>
                    <a:pt x="24384" y="6985"/>
                  </a:lnTo>
                  <a:lnTo>
                    <a:pt x="258826" y="149225"/>
                  </a:lnTo>
                  <a:lnTo>
                    <a:pt x="274231" y="157810"/>
                  </a:lnTo>
                  <a:lnTo>
                    <a:pt x="290677" y="164058"/>
                  </a:lnTo>
                  <a:lnTo>
                    <a:pt x="308063" y="167881"/>
                  </a:lnTo>
                  <a:lnTo>
                    <a:pt x="326263" y="169164"/>
                  </a:lnTo>
                  <a:lnTo>
                    <a:pt x="335280" y="169164"/>
                  </a:lnTo>
                  <a:close/>
                </a:path>
                <a:path w="341629" h="243839">
                  <a:moveTo>
                    <a:pt x="341376" y="243840"/>
                  </a:moveTo>
                  <a:lnTo>
                    <a:pt x="340360" y="231902"/>
                  </a:lnTo>
                  <a:lnTo>
                    <a:pt x="336423" y="229870"/>
                  </a:lnTo>
                  <a:lnTo>
                    <a:pt x="333375" y="226949"/>
                  </a:lnTo>
                  <a:lnTo>
                    <a:pt x="331470" y="221996"/>
                  </a:lnTo>
                  <a:lnTo>
                    <a:pt x="328422" y="209042"/>
                  </a:lnTo>
                  <a:lnTo>
                    <a:pt x="328422" y="208026"/>
                  </a:lnTo>
                  <a:lnTo>
                    <a:pt x="327406" y="205994"/>
                  </a:lnTo>
                  <a:lnTo>
                    <a:pt x="326517" y="205994"/>
                  </a:lnTo>
                  <a:lnTo>
                    <a:pt x="325501" y="205105"/>
                  </a:lnTo>
                  <a:lnTo>
                    <a:pt x="325501" y="212979"/>
                  </a:lnTo>
                  <a:lnTo>
                    <a:pt x="322453" y="212979"/>
                  </a:lnTo>
                  <a:lnTo>
                    <a:pt x="322453" y="204089"/>
                  </a:lnTo>
                  <a:lnTo>
                    <a:pt x="10922" y="15240"/>
                  </a:lnTo>
                  <a:lnTo>
                    <a:pt x="8001" y="17272"/>
                  </a:lnTo>
                  <a:lnTo>
                    <a:pt x="0" y="21209"/>
                  </a:lnTo>
                  <a:lnTo>
                    <a:pt x="318516" y="213995"/>
                  </a:lnTo>
                  <a:lnTo>
                    <a:pt x="321564" y="224917"/>
                  </a:lnTo>
                  <a:lnTo>
                    <a:pt x="324065" y="231775"/>
                  </a:lnTo>
                  <a:lnTo>
                    <a:pt x="328460" y="237337"/>
                  </a:lnTo>
                  <a:lnTo>
                    <a:pt x="334365" y="241427"/>
                  </a:lnTo>
                  <a:lnTo>
                    <a:pt x="341376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963" y="1988819"/>
              <a:ext cx="126491" cy="169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5132" y="1932431"/>
              <a:ext cx="175259" cy="370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1212" y="937259"/>
              <a:ext cx="1760220" cy="878205"/>
            </a:xfrm>
            <a:custGeom>
              <a:avLst/>
              <a:gdLst/>
              <a:ahLst/>
              <a:cxnLst/>
              <a:rect l="l" t="t" r="r" b="b"/>
              <a:pathLst>
                <a:path w="1760220" h="878205">
                  <a:moveTo>
                    <a:pt x="207264" y="601980"/>
                  </a:moveTo>
                  <a:lnTo>
                    <a:pt x="181356" y="586740"/>
                  </a:lnTo>
                  <a:lnTo>
                    <a:pt x="181356" y="595884"/>
                  </a:lnTo>
                  <a:lnTo>
                    <a:pt x="187579" y="601980"/>
                  </a:lnTo>
                  <a:lnTo>
                    <a:pt x="207264" y="601980"/>
                  </a:lnTo>
                  <a:close/>
                </a:path>
                <a:path w="1760220" h="878205">
                  <a:moveTo>
                    <a:pt x="416052" y="708660"/>
                  </a:moveTo>
                  <a:lnTo>
                    <a:pt x="21971" y="483108"/>
                  </a:lnTo>
                  <a:lnTo>
                    <a:pt x="0" y="483108"/>
                  </a:lnTo>
                  <a:lnTo>
                    <a:pt x="182118" y="586486"/>
                  </a:lnTo>
                  <a:lnTo>
                    <a:pt x="207010" y="601345"/>
                  </a:lnTo>
                  <a:lnTo>
                    <a:pt x="393192" y="707644"/>
                  </a:lnTo>
                  <a:lnTo>
                    <a:pt x="416052" y="708660"/>
                  </a:lnTo>
                  <a:close/>
                </a:path>
                <a:path w="1760220" h="878205">
                  <a:moveTo>
                    <a:pt x="717804" y="562356"/>
                  </a:moveTo>
                  <a:lnTo>
                    <a:pt x="498602" y="577342"/>
                  </a:lnTo>
                  <a:lnTo>
                    <a:pt x="487680" y="596392"/>
                  </a:lnTo>
                  <a:lnTo>
                    <a:pt x="490080" y="597230"/>
                  </a:lnTo>
                  <a:lnTo>
                    <a:pt x="489966" y="597408"/>
                  </a:lnTo>
                  <a:lnTo>
                    <a:pt x="487045" y="596392"/>
                  </a:lnTo>
                  <a:lnTo>
                    <a:pt x="489966" y="591566"/>
                  </a:lnTo>
                  <a:lnTo>
                    <a:pt x="488950" y="591566"/>
                  </a:lnTo>
                  <a:lnTo>
                    <a:pt x="473976" y="586028"/>
                  </a:lnTo>
                  <a:lnTo>
                    <a:pt x="467753" y="584365"/>
                  </a:lnTo>
                  <a:lnTo>
                    <a:pt x="461264" y="583692"/>
                  </a:lnTo>
                  <a:lnTo>
                    <a:pt x="262128" y="589534"/>
                  </a:lnTo>
                  <a:lnTo>
                    <a:pt x="280035" y="599440"/>
                  </a:lnTo>
                  <a:lnTo>
                    <a:pt x="462280" y="594487"/>
                  </a:lnTo>
                  <a:lnTo>
                    <a:pt x="468122" y="594487"/>
                  </a:lnTo>
                  <a:lnTo>
                    <a:pt x="482092" y="600329"/>
                  </a:lnTo>
                  <a:lnTo>
                    <a:pt x="485013" y="601345"/>
                  </a:lnTo>
                  <a:lnTo>
                    <a:pt x="486029" y="601345"/>
                  </a:lnTo>
                  <a:lnTo>
                    <a:pt x="487045" y="602361"/>
                  </a:lnTo>
                  <a:lnTo>
                    <a:pt x="717804" y="611124"/>
                  </a:lnTo>
                  <a:lnTo>
                    <a:pt x="717804" y="601345"/>
                  </a:lnTo>
                  <a:lnTo>
                    <a:pt x="493903" y="591566"/>
                  </a:lnTo>
                  <a:lnTo>
                    <a:pt x="492582" y="593521"/>
                  </a:lnTo>
                  <a:lnTo>
                    <a:pt x="493649" y="591439"/>
                  </a:lnTo>
                  <a:lnTo>
                    <a:pt x="500507" y="580390"/>
                  </a:lnTo>
                  <a:lnTo>
                    <a:pt x="717804" y="565404"/>
                  </a:lnTo>
                  <a:lnTo>
                    <a:pt x="717804" y="562356"/>
                  </a:lnTo>
                  <a:close/>
                </a:path>
                <a:path w="1760220" h="878205">
                  <a:moveTo>
                    <a:pt x="717804" y="534924"/>
                  </a:moveTo>
                  <a:lnTo>
                    <a:pt x="484886" y="557022"/>
                  </a:lnTo>
                  <a:lnTo>
                    <a:pt x="480949" y="559054"/>
                  </a:lnTo>
                  <a:lnTo>
                    <a:pt x="466979" y="565023"/>
                  </a:lnTo>
                  <a:lnTo>
                    <a:pt x="461137" y="565023"/>
                  </a:lnTo>
                  <a:lnTo>
                    <a:pt x="230339" y="571119"/>
                  </a:lnTo>
                  <a:lnTo>
                    <a:pt x="229108" y="570357"/>
                  </a:lnTo>
                  <a:lnTo>
                    <a:pt x="71247" y="480060"/>
                  </a:lnTo>
                  <a:lnTo>
                    <a:pt x="67183" y="482092"/>
                  </a:lnTo>
                  <a:lnTo>
                    <a:pt x="62230" y="483108"/>
                  </a:lnTo>
                  <a:lnTo>
                    <a:pt x="53340" y="483108"/>
                  </a:lnTo>
                  <a:lnTo>
                    <a:pt x="448564" y="709168"/>
                  </a:lnTo>
                  <a:lnTo>
                    <a:pt x="472440" y="710184"/>
                  </a:lnTo>
                  <a:lnTo>
                    <a:pt x="278765" y="599059"/>
                  </a:lnTo>
                  <a:lnTo>
                    <a:pt x="248564" y="582155"/>
                  </a:lnTo>
                  <a:lnTo>
                    <a:pt x="461137" y="576072"/>
                  </a:lnTo>
                  <a:lnTo>
                    <a:pt x="470027" y="576072"/>
                  </a:lnTo>
                  <a:lnTo>
                    <a:pt x="477901" y="572135"/>
                  </a:lnTo>
                  <a:lnTo>
                    <a:pt x="484886" y="569087"/>
                  </a:lnTo>
                  <a:lnTo>
                    <a:pt x="487807" y="567055"/>
                  </a:lnTo>
                  <a:lnTo>
                    <a:pt x="717804" y="545973"/>
                  </a:lnTo>
                  <a:lnTo>
                    <a:pt x="717804" y="534924"/>
                  </a:lnTo>
                  <a:close/>
                </a:path>
                <a:path w="1760220" h="878205">
                  <a:moveTo>
                    <a:pt x="742188" y="877836"/>
                  </a:moveTo>
                  <a:lnTo>
                    <a:pt x="740156" y="872871"/>
                  </a:lnTo>
                  <a:lnTo>
                    <a:pt x="738251" y="868934"/>
                  </a:lnTo>
                  <a:lnTo>
                    <a:pt x="736219" y="863981"/>
                  </a:lnTo>
                  <a:lnTo>
                    <a:pt x="736219" y="862076"/>
                  </a:lnTo>
                  <a:lnTo>
                    <a:pt x="735203" y="861060"/>
                  </a:lnTo>
                  <a:lnTo>
                    <a:pt x="670687" y="824484"/>
                  </a:lnTo>
                  <a:lnTo>
                    <a:pt x="650748" y="825500"/>
                  </a:lnTo>
                  <a:lnTo>
                    <a:pt x="697484" y="852170"/>
                  </a:lnTo>
                  <a:lnTo>
                    <a:pt x="698500" y="849122"/>
                  </a:lnTo>
                  <a:lnTo>
                    <a:pt x="701421" y="851154"/>
                  </a:lnTo>
                  <a:lnTo>
                    <a:pt x="699389" y="853186"/>
                  </a:lnTo>
                  <a:lnTo>
                    <a:pt x="742188" y="877836"/>
                  </a:lnTo>
                  <a:close/>
                </a:path>
                <a:path w="1760220" h="878205">
                  <a:moveTo>
                    <a:pt x="969264" y="2032"/>
                  </a:moveTo>
                  <a:lnTo>
                    <a:pt x="965327" y="2032"/>
                  </a:lnTo>
                  <a:lnTo>
                    <a:pt x="961263" y="1016"/>
                  </a:lnTo>
                  <a:lnTo>
                    <a:pt x="958342" y="0"/>
                  </a:lnTo>
                  <a:lnTo>
                    <a:pt x="943356" y="353568"/>
                  </a:lnTo>
                  <a:lnTo>
                    <a:pt x="953389" y="353568"/>
                  </a:lnTo>
                  <a:lnTo>
                    <a:pt x="969264" y="2032"/>
                  </a:lnTo>
                  <a:close/>
                </a:path>
                <a:path w="1760220" h="878205">
                  <a:moveTo>
                    <a:pt x="999744" y="353568"/>
                  </a:moveTo>
                  <a:lnTo>
                    <a:pt x="983869" y="0"/>
                  </a:lnTo>
                  <a:lnTo>
                    <a:pt x="976884" y="2032"/>
                  </a:lnTo>
                  <a:lnTo>
                    <a:pt x="973836" y="2032"/>
                  </a:lnTo>
                  <a:lnTo>
                    <a:pt x="988822" y="353568"/>
                  </a:lnTo>
                  <a:lnTo>
                    <a:pt x="999744" y="353568"/>
                  </a:lnTo>
                  <a:close/>
                </a:path>
                <a:path w="1760220" h="878205">
                  <a:moveTo>
                    <a:pt x="1677924" y="588772"/>
                  </a:moveTo>
                  <a:lnTo>
                    <a:pt x="1480185" y="583692"/>
                  </a:lnTo>
                  <a:lnTo>
                    <a:pt x="1471168" y="583692"/>
                  </a:lnTo>
                  <a:lnTo>
                    <a:pt x="1463294" y="586740"/>
                  </a:lnTo>
                  <a:lnTo>
                    <a:pt x="1456309" y="589788"/>
                  </a:lnTo>
                  <a:lnTo>
                    <a:pt x="1453388" y="590804"/>
                  </a:lnTo>
                  <a:lnTo>
                    <a:pt x="1451356" y="590804"/>
                  </a:lnTo>
                  <a:lnTo>
                    <a:pt x="1454277" y="595884"/>
                  </a:lnTo>
                  <a:lnTo>
                    <a:pt x="1453756" y="596163"/>
                  </a:lnTo>
                  <a:lnTo>
                    <a:pt x="1450975" y="591439"/>
                  </a:lnTo>
                  <a:lnTo>
                    <a:pt x="1443990" y="578358"/>
                  </a:lnTo>
                  <a:lnTo>
                    <a:pt x="1442974" y="577342"/>
                  </a:lnTo>
                  <a:lnTo>
                    <a:pt x="1223772" y="562356"/>
                  </a:lnTo>
                  <a:lnTo>
                    <a:pt x="1223772" y="565404"/>
                  </a:lnTo>
                  <a:lnTo>
                    <a:pt x="1441958" y="580390"/>
                  </a:lnTo>
                  <a:lnTo>
                    <a:pt x="1447596" y="590842"/>
                  </a:lnTo>
                  <a:lnTo>
                    <a:pt x="1223772" y="599948"/>
                  </a:lnTo>
                  <a:lnTo>
                    <a:pt x="1223772" y="611124"/>
                  </a:lnTo>
                  <a:lnTo>
                    <a:pt x="1454277" y="601980"/>
                  </a:lnTo>
                  <a:lnTo>
                    <a:pt x="1456309" y="600964"/>
                  </a:lnTo>
                  <a:lnTo>
                    <a:pt x="1457325" y="600964"/>
                  </a:lnTo>
                  <a:lnTo>
                    <a:pt x="1460246" y="599948"/>
                  </a:lnTo>
                  <a:lnTo>
                    <a:pt x="1467231" y="596900"/>
                  </a:lnTo>
                  <a:lnTo>
                    <a:pt x="1473200" y="593852"/>
                  </a:lnTo>
                  <a:lnTo>
                    <a:pt x="1480185" y="593852"/>
                  </a:lnTo>
                  <a:lnTo>
                    <a:pt x="1660017" y="598932"/>
                  </a:lnTo>
                  <a:lnTo>
                    <a:pt x="1677924" y="588772"/>
                  </a:lnTo>
                  <a:close/>
                </a:path>
                <a:path w="1760220" h="878205">
                  <a:moveTo>
                    <a:pt x="1709928" y="571119"/>
                  </a:moveTo>
                  <a:lnTo>
                    <a:pt x="1481328" y="565023"/>
                  </a:lnTo>
                  <a:lnTo>
                    <a:pt x="1474343" y="565023"/>
                  </a:lnTo>
                  <a:lnTo>
                    <a:pt x="1468374" y="562102"/>
                  </a:lnTo>
                  <a:lnTo>
                    <a:pt x="1461389" y="559054"/>
                  </a:lnTo>
                  <a:lnTo>
                    <a:pt x="1458341" y="558038"/>
                  </a:lnTo>
                  <a:lnTo>
                    <a:pt x="1457452" y="557022"/>
                  </a:lnTo>
                  <a:lnTo>
                    <a:pt x="1454404" y="557022"/>
                  </a:lnTo>
                  <a:lnTo>
                    <a:pt x="1223772" y="534924"/>
                  </a:lnTo>
                  <a:lnTo>
                    <a:pt x="1223772" y="545973"/>
                  </a:lnTo>
                  <a:lnTo>
                    <a:pt x="1454404" y="568071"/>
                  </a:lnTo>
                  <a:lnTo>
                    <a:pt x="1456436" y="569087"/>
                  </a:lnTo>
                  <a:lnTo>
                    <a:pt x="1464310" y="572135"/>
                  </a:lnTo>
                  <a:lnTo>
                    <a:pt x="1472311" y="576072"/>
                  </a:lnTo>
                  <a:lnTo>
                    <a:pt x="1480312" y="576072"/>
                  </a:lnTo>
                  <a:lnTo>
                    <a:pt x="1692021" y="582168"/>
                  </a:lnTo>
                  <a:lnTo>
                    <a:pt x="1709928" y="571119"/>
                  </a:lnTo>
                  <a:close/>
                </a:path>
                <a:path w="1760220" h="878205">
                  <a:moveTo>
                    <a:pt x="1760220" y="585216"/>
                  </a:moveTo>
                  <a:lnTo>
                    <a:pt x="1732788" y="601980"/>
                  </a:lnTo>
                  <a:lnTo>
                    <a:pt x="1754124" y="601980"/>
                  </a:lnTo>
                  <a:lnTo>
                    <a:pt x="1760220" y="595630"/>
                  </a:lnTo>
                  <a:lnTo>
                    <a:pt x="1760220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1761743"/>
              <a:ext cx="169164" cy="990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092" y="1264970"/>
              <a:ext cx="3340735" cy="593090"/>
            </a:xfrm>
            <a:custGeom>
              <a:avLst/>
              <a:gdLst/>
              <a:ahLst/>
              <a:cxnLst/>
              <a:rect l="l" t="t" r="r" b="b"/>
              <a:pathLst>
                <a:path w="3340735" h="593089">
                  <a:moveTo>
                    <a:pt x="1780032" y="380949"/>
                  </a:moveTo>
                  <a:lnTo>
                    <a:pt x="1385697" y="155397"/>
                  </a:lnTo>
                  <a:lnTo>
                    <a:pt x="1403223" y="155397"/>
                  </a:lnTo>
                  <a:lnTo>
                    <a:pt x="1408303" y="154381"/>
                  </a:lnTo>
                  <a:lnTo>
                    <a:pt x="1434084" y="124790"/>
                  </a:lnTo>
                  <a:lnTo>
                    <a:pt x="1423162" y="124790"/>
                  </a:lnTo>
                  <a:lnTo>
                    <a:pt x="1420241" y="132422"/>
                  </a:lnTo>
                  <a:lnTo>
                    <a:pt x="1414932" y="138684"/>
                  </a:lnTo>
                  <a:lnTo>
                    <a:pt x="1407756" y="142925"/>
                  </a:lnTo>
                  <a:lnTo>
                    <a:pt x="1399286" y="144475"/>
                  </a:lnTo>
                  <a:lnTo>
                    <a:pt x="1314958" y="144475"/>
                  </a:lnTo>
                  <a:lnTo>
                    <a:pt x="1306957" y="141554"/>
                  </a:lnTo>
                  <a:lnTo>
                    <a:pt x="1300988" y="136601"/>
                  </a:lnTo>
                  <a:lnTo>
                    <a:pt x="1294003" y="136601"/>
                  </a:lnTo>
                  <a:lnTo>
                    <a:pt x="1294003" y="135585"/>
                  </a:lnTo>
                  <a:lnTo>
                    <a:pt x="1291082" y="135585"/>
                  </a:lnTo>
                  <a:lnTo>
                    <a:pt x="1291082" y="130759"/>
                  </a:lnTo>
                  <a:lnTo>
                    <a:pt x="1296035" y="130759"/>
                  </a:lnTo>
                  <a:lnTo>
                    <a:pt x="1294003" y="127711"/>
                  </a:lnTo>
                  <a:lnTo>
                    <a:pt x="1292098" y="122758"/>
                  </a:lnTo>
                  <a:lnTo>
                    <a:pt x="1291082" y="118821"/>
                  </a:lnTo>
                  <a:lnTo>
                    <a:pt x="1280160" y="118821"/>
                  </a:lnTo>
                  <a:lnTo>
                    <a:pt x="1284986" y="133273"/>
                  </a:lnTo>
                  <a:lnTo>
                    <a:pt x="1294396" y="144881"/>
                  </a:lnTo>
                  <a:lnTo>
                    <a:pt x="1307350" y="152603"/>
                  </a:lnTo>
                  <a:lnTo>
                    <a:pt x="1322832" y="155397"/>
                  </a:lnTo>
                  <a:lnTo>
                    <a:pt x="1380744" y="155397"/>
                  </a:lnTo>
                  <a:lnTo>
                    <a:pt x="1774063" y="380949"/>
                  </a:lnTo>
                  <a:lnTo>
                    <a:pt x="1780032" y="380949"/>
                  </a:lnTo>
                  <a:close/>
                </a:path>
                <a:path w="3340735" h="593089">
                  <a:moveTo>
                    <a:pt x="2058924" y="141427"/>
                  </a:moveTo>
                  <a:lnTo>
                    <a:pt x="2038096" y="140411"/>
                  </a:lnTo>
                  <a:lnTo>
                    <a:pt x="2038985" y="145364"/>
                  </a:lnTo>
                  <a:lnTo>
                    <a:pt x="2028063" y="145364"/>
                  </a:lnTo>
                  <a:lnTo>
                    <a:pt x="2028063" y="140411"/>
                  </a:lnTo>
                  <a:lnTo>
                    <a:pt x="1310005" y="108534"/>
                  </a:lnTo>
                  <a:lnTo>
                    <a:pt x="1304036" y="108534"/>
                  </a:lnTo>
                  <a:lnTo>
                    <a:pt x="1292098" y="107518"/>
                  </a:lnTo>
                  <a:lnTo>
                    <a:pt x="1292098" y="117551"/>
                  </a:lnTo>
                  <a:lnTo>
                    <a:pt x="1281303" y="117551"/>
                  </a:lnTo>
                  <a:lnTo>
                    <a:pt x="1281303" y="107518"/>
                  </a:lnTo>
                  <a:lnTo>
                    <a:pt x="11938" y="51765"/>
                  </a:lnTo>
                  <a:lnTo>
                    <a:pt x="4953" y="55702"/>
                  </a:lnTo>
                  <a:lnTo>
                    <a:pt x="4953" y="58750"/>
                  </a:lnTo>
                  <a:lnTo>
                    <a:pt x="3048" y="60782"/>
                  </a:lnTo>
                  <a:lnTo>
                    <a:pt x="1016" y="61671"/>
                  </a:lnTo>
                  <a:lnTo>
                    <a:pt x="0" y="61671"/>
                  </a:lnTo>
                  <a:lnTo>
                    <a:pt x="1280287" y="117551"/>
                  </a:lnTo>
                  <a:lnTo>
                    <a:pt x="1291209" y="118440"/>
                  </a:lnTo>
                  <a:lnTo>
                    <a:pt x="1405382" y="123520"/>
                  </a:lnTo>
                  <a:lnTo>
                    <a:pt x="1405382" y="122504"/>
                  </a:lnTo>
                  <a:lnTo>
                    <a:pt x="1406398" y="121488"/>
                  </a:lnTo>
                  <a:lnTo>
                    <a:pt x="1406398" y="120472"/>
                  </a:lnTo>
                  <a:lnTo>
                    <a:pt x="1411351" y="120472"/>
                  </a:lnTo>
                  <a:lnTo>
                    <a:pt x="1411351" y="123520"/>
                  </a:lnTo>
                  <a:lnTo>
                    <a:pt x="1423289" y="124409"/>
                  </a:lnTo>
                  <a:lnTo>
                    <a:pt x="1434211" y="124409"/>
                  </a:lnTo>
                  <a:lnTo>
                    <a:pt x="2058924" y="152349"/>
                  </a:lnTo>
                  <a:lnTo>
                    <a:pt x="2058924" y="141427"/>
                  </a:lnTo>
                  <a:close/>
                </a:path>
                <a:path w="3340735" h="593089">
                  <a:moveTo>
                    <a:pt x="2103120" y="42621"/>
                  </a:moveTo>
                  <a:lnTo>
                    <a:pt x="2009203" y="40716"/>
                  </a:lnTo>
                  <a:lnTo>
                    <a:pt x="1671116" y="33858"/>
                  </a:lnTo>
                  <a:lnTo>
                    <a:pt x="1195298" y="24206"/>
                  </a:lnTo>
                  <a:lnTo>
                    <a:pt x="1051293" y="21285"/>
                  </a:lnTo>
                  <a:lnTo>
                    <a:pt x="907300" y="18364"/>
                  </a:lnTo>
                  <a:lnTo>
                    <a:pt x="1473" y="0"/>
                  </a:lnTo>
                  <a:lnTo>
                    <a:pt x="3429" y="965"/>
                  </a:lnTo>
                  <a:lnTo>
                    <a:pt x="4445" y="1854"/>
                  </a:lnTo>
                  <a:lnTo>
                    <a:pt x="5461" y="2870"/>
                  </a:lnTo>
                  <a:lnTo>
                    <a:pt x="5461" y="10617"/>
                  </a:lnTo>
                  <a:lnTo>
                    <a:pt x="618236" y="23190"/>
                  </a:lnTo>
                  <a:lnTo>
                    <a:pt x="618236" y="18364"/>
                  </a:lnTo>
                  <a:lnTo>
                    <a:pt x="629158" y="18364"/>
                  </a:lnTo>
                  <a:lnTo>
                    <a:pt x="629158" y="23190"/>
                  </a:lnTo>
                  <a:lnTo>
                    <a:pt x="660908" y="24206"/>
                  </a:lnTo>
                  <a:lnTo>
                    <a:pt x="660908" y="18364"/>
                  </a:lnTo>
                  <a:lnTo>
                    <a:pt x="671830" y="18364"/>
                  </a:lnTo>
                  <a:lnTo>
                    <a:pt x="671830" y="24206"/>
                  </a:lnTo>
                  <a:lnTo>
                    <a:pt x="832739" y="27127"/>
                  </a:lnTo>
                  <a:lnTo>
                    <a:pt x="832739" y="21285"/>
                  </a:lnTo>
                  <a:lnTo>
                    <a:pt x="843661" y="21285"/>
                  </a:lnTo>
                  <a:lnTo>
                    <a:pt x="843661" y="27127"/>
                  </a:lnTo>
                  <a:lnTo>
                    <a:pt x="875538" y="28016"/>
                  </a:lnTo>
                  <a:lnTo>
                    <a:pt x="875538" y="24206"/>
                  </a:lnTo>
                  <a:lnTo>
                    <a:pt x="886460" y="24206"/>
                  </a:lnTo>
                  <a:lnTo>
                    <a:pt x="886460" y="28016"/>
                  </a:lnTo>
                  <a:lnTo>
                    <a:pt x="1280668" y="36779"/>
                  </a:lnTo>
                  <a:lnTo>
                    <a:pt x="1280668" y="33858"/>
                  </a:lnTo>
                  <a:lnTo>
                    <a:pt x="1291590" y="33858"/>
                  </a:lnTo>
                  <a:lnTo>
                    <a:pt x="1291590" y="36779"/>
                  </a:lnTo>
                  <a:lnTo>
                    <a:pt x="1619377" y="43637"/>
                  </a:lnTo>
                  <a:lnTo>
                    <a:pt x="1619377" y="40716"/>
                  </a:lnTo>
                  <a:lnTo>
                    <a:pt x="1625346" y="40716"/>
                  </a:lnTo>
                  <a:lnTo>
                    <a:pt x="1625346" y="43637"/>
                  </a:lnTo>
                  <a:lnTo>
                    <a:pt x="2001774" y="51384"/>
                  </a:lnTo>
                  <a:lnTo>
                    <a:pt x="2001774" y="48463"/>
                  </a:lnTo>
                  <a:lnTo>
                    <a:pt x="2006727" y="48463"/>
                  </a:lnTo>
                  <a:lnTo>
                    <a:pt x="2006727" y="51384"/>
                  </a:lnTo>
                  <a:lnTo>
                    <a:pt x="2026666" y="51384"/>
                  </a:lnTo>
                  <a:lnTo>
                    <a:pt x="2026666" y="48463"/>
                  </a:lnTo>
                  <a:lnTo>
                    <a:pt x="2026666" y="45542"/>
                  </a:lnTo>
                  <a:lnTo>
                    <a:pt x="2037588" y="45542"/>
                  </a:lnTo>
                  <a:lnTo>
                    <a:pt x="2037588" y="52273"/>
                  </a:lnTo>
                  <a:lnTo>
                    <a:pt x="2090166" y="53289"/>
                  </a:lnTo>
                  <a:lnTo>
                    <a:pt x="2098167" y="45542"/>
                  </a:lnTo>
                  <a:lnTo>
                    <a:pt x="2103120" y="42621"/>
                  </a:lnTo>
                  <a:close/>
                </a:path>
                <a:path w="3340735" h="593089">
                  <a:moveTo>
                    <a:pt x="2644140" y="496773"/>
                  </a:moveTo>
                  <a:lnTo>
                    <a:pt x="2639187" y="496773"/>
                  </a:lnTo>
                  <a:lnTo>
                    <a:pt x="2586101" y="527380"/>
                  </a:lnTo>
                  <a:lnTo>
                    <a:pt x="2584069" y="522427"/>
                  </a:lnTo>
                  <a:lnTo>
                    <a:pt x="2583396" y="521106"/>
                  </a:lnTo>
                  <a:lnTo>
                    <a:pt x="2583688" y="520903"/>
                  </a:lnTo>
                  <a:lnTo>
                    <a:pt x="2584704" y="522935"/>
                  </a:lnTo>
                  <a:lnTo>
                    <a:pt x="2630424" y="497789"/>
                  </a:lnTo>
                  <a:lnTo>
                    <a:pt x="2610485" y="496773"/>
                  </a:lnTo>
                  <a:lnTo>
                    <a:pt x="2548001" y="531571"/>
                  </a:lnTo>
                  <a:lnTo>
                    <a:pt x="2548001" y="532587"/>
                  </a:lnTo>
                  <a:lnTo>
                    <a:pt x="2546985" y="534492"/>
                  </a:lnTo>
                  <a:lnTo>
                    <a:pt x="2546985" y="535508"/>
                  </a:lnTo>
                  <a:lnTo>
                    <a:pt x="2543048" y="543128"/>
                  </a:lnTo>
                  <a:lnTo>
                    <a:pt x="2542032" y="547065"/>
                  </a:lnTo>
                  <a:lnTo>
                    <a:pt x="2581948" y="525310"/>
                  </a:lnTo>
                  <a:lnTo>
                    <a:pt x="2586101" y="530301"/>
                  </a:lnTo>
                  <a:lnTo>
                    <a:pt x="2644140" y="496773"/>
                  </a:lnTo>
                  <a:close/>
                </a:path>
                <a:path w="3340735" h="593089">
                  <a:moveTo>
                    <a:pt x="2680716" y="499313"/>
                  </a:moveTo>
                  <a:lnTo>
                    <a:pt x="2660777" y="498297"/>
                  </a:lnTo>
                  <a:lnTo>
                    <a:pt x="2527554" y="573112"/>
                  </a:lnTo>
                  <a:lnTo>
                    <a:pt x="2519553" y="586943"/>
                  </a:lnTo>
                  <a:lnTo>
                    <a:pt x="2514600" y="592785"/>
                  </a:lnTo>
                  <a:lnTo>
                    <a:pt x="2680716" y="499313"/>
                  </a:lnTo>
                  <a:close/>
                </a:path>
                <a:path w="3340735" h="593089">
                  <a:moveTo>
                    <a:pt x="3243072" y="155397"/>
                  </a:moveTo>
                  <a:lnTo>
                    <a:pt x="3238119" y="155397"/>
                  </a:lnTo>
                  <a:lnTo>
                    <a:pt x="2842260" y="380949"/>
                  </a:lnTo>
                  <a:lnTo>
                    <a:pt x="2848229" y="380949"/>
                  </a:lnTo>
                  <a:lnTo>
                    <a:pt x="3243072" y="155397"/>
                  </a:lnTo>
                  <a:close/>
                </a:path>
                <a:path w="3340735" h="593089">
                  <a:moveTo>
                    <a:pt x="3281172" y="155397"/>
                  </a:moveTo>
                  <a:lnTo>
                    <a:pt x="3259201" y="155397"/>
                  </a:lnTo>
                  <a:lnTo>
                    <a:pt x="2865120" y="380949"/>
                  </a:lnTo>
                  <a:lnTo>
                    <a:pt x="2887980" y="379933"/>
                  </a:lnTo>
                  <a:lnTo>
                    <a:pt x="3074162" y="273634"/>
                  </a:lnTo>
                  <a:lnTo>
                    <a:pt x="3101086" y="257759"/>
                  </a:lnTo>
                  <a:lnTo>
                    <a:pt x="3281172" y="155397"/>
                  </a:lnTo>
                  <a:close/>
                </a:path>
                <a:path w="3340735" h="593089">
                  <a:moveTo>
                    <a:pt x="3334512" y="135585"/>
                  </a:moveTo>
                  <a:lnTo>
                    <a:pt x="3318637" y="135585"/>
                  </a:lnTo>
                  <a:lnTo>
                    <a:pt x="3313684" y="140411"/>
                  </a:lnTo>
                  <a:lnTo>
                    <a:pt x="3305683" y="144221"/>
                  </a:lnTo>
                  <a:lnTo>
                    <a:pt x="3221355" y="144221"/>
                  </a:lnTo>
                  <a:lnTo>
                    <a:pt x="3212935" y="142709"/>
                  </a:lnTo>
                  <a:lnTo>
                    <a:pt x="3205810" y="138569"/>
                  </a:lnTo>
                  <a:lnTo>
                    <a:pt x="3200501" y="132435"/>
                  </a:lnTo>
                  <a:lnTo>
                    <a:pt x="3197606" y="124917"/>
                  </a:lnTo>
                  <a:lnTo>
                    <a:pt x="3186684" y="124917"/>
                  </a:lnTo>
                  <a:lnTo>
                    <a:pt x="3209366" y="152387"/>
                  </a:lnTo>
                  <a:lnTo>
                    <a:pt x="3051048" y="242646"/>
                  </a:lnTo>
                  <a:lnTo>
                    <a:pt x="3033141" y="253568"/>
                  </a:lnTo>
                  <a:lnTo>
                    <a:pt x="3001391" y="271348"/>
                  </a:lnTo>
                  <a:lnTo>
                    <a:pt x="2807208" y="382473"/>
                  </a:lnTo>
                  <a:lnTo>
                    <a:pt x="2830068" y="381457"/>
                  </a:lnTo>
                  <a:lnTo>
                    <a:pt x="3226308" y="155397"/>
                  </a:lnTo>
                  <a:lnTo>
                    <a:pt x="3217291" y="155397"/>
                  </a:lnTo>
                  <a:lnTo>
                    <a:pt x="3213354" y="154381"/>
                  </a:lnTo>
                  <a:lnTo>
                    <a:pt x="3210941" y="153136"/>
                  </a:lnTo>
                  <a:lnTo>
                    <a:pt x="3212465" y="153873"/>
                  </a:lnTo>
                  <a:lnTo>
                    <a:pt x="3297809" y="153873"/>
                  </a:lnTo>
                  <a:lnTo>
                    <a:pt x="3308680" y="152501"/>
                  </a:lnTo>
                  <a:lnTo>
                    <a:pt x="3318726" y="148691"/>
                  </a:lnTo>
                  <a:lnTo>
                    <a:pt x="3327489" y="142900"/>
                  </a:lnTo>
                  <a:lnTo>
                    <a:pt x="3334512" y="135585"/>
                  </a:lnTo>
                  <a:close/>
                </a:path>
                <a:path w="3340735" h="593089">
                  <a:moveTo>
                    <a:pt x="3340608" y="117297"/>
                  </a:moveTo>
                  <a:lnTo>
                    <a:pt x="3329813" y="118313"/>
                  </a:lnTo>
                  <a:lnTo>
                    <a:pt x="3328797" y="122250"/>
                  </a:lnTo>
                  <a:lnTo>
                    <a:pt x="3326765" y="126187"/>
                  </a:lnTo>
                  <a:lnTo>
                    <a:pt x="3323844" y="130124"/>
                  </a:lnTo>
                  <a:lnTo>
                    <a:pt x="3334766" y="130124"/>
                  </a:lnTo>
                  <a:lnTo>
                    <a:pt x="3334766" y="134061"/>
                  </a:lnTo>
                  <a:lnTo>
                    <a:pt x="3337687" y="129108"/>
                  </a:lnTo>
                  <a:lnTo>
                    <a:pt x="3339592" y="123139"/>
                  </a:lnTo>
                  <a:lnTo>
                    <a:pt x="3340608" y="117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2555" y="1264919"/>
              <a:ext cx="103631" cy="76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8836" y="1283207"/>
              <a:ext cx="4004310" cy="134620"/>
            </a:xfrm>
            <a:custGeom>
              <a:avLst/>
              <a:gdLst/>
              <a:ahLst/>
              <a:cxnLst/>
              <a:rect l="l" t="t" r="r" b="b"/>
              <a:pathLst>
                <a:path w="4004309" h="134619">
                  <a:moveTo>
                    <a:pt x="225552" y="3048"/>
                  </a:moveTo>
                  <a:lnTo>
                    <a:pt x="214630" y="3048"/>
                  </a:lnTo>
                  <a:lnTo>
                    <a:pt x="214630" y="18034"/>
                  </a:lnTo>
                  <a:lnTo>
                    <a:pt x="53594" y="13970"/>
                  </a:lnTo>
                  <a:lnTo>
                    <a:pt x="53594" y="0"/>
                  </a:lnTo>
                  <a:lnTo>
                    <a:pt x="42672" y="0"/>
                  </a:lnTo>
                  <a:lnTo>
                    <a:pt x="42672" y="21971"/>
                  </a:lnTo>
                  <a:lnTo>
                    <a:pt x="45593" y="24003"/>
                  </a:lnTo>
                  <a:lnTo>
                    <a:pt x="222504" y="28956"/>
                  </a:lnTo>
                  <a:lnTo>
                    <a:pt x="224536" y="26924"/>
                  </a:lnTo>
                  <a:lnTo>
                    <a:pt x="225552" y="24892"/>
                  </a:lnTo>
                  <a:lnTo>
                    <a:pt x="225552" y="3048"/>
                  </a:lnTo>
                  <a:close/>
                </a:path>
                <a:path w="4004309" h="134619">
                  <a:moveTo>
                    <a:pt x="268224" y="5969"/>
                  </a:moveTo>
                  <a:lnTo>
                    <a:pt x="257302" y="5969"/>
                  </a:lnTo>
                  <a:lnTo>
                    <a:pt x="257302" y="42418"/>
                  </a:lnTo>
                  <a:lnTo>
                    <a:pt x="10922" y="33655"/>
                  </a:lnTo>
                  <a:lnTo>
                    <a:pt x="10922" y="0"/>
                  </a:lnTo>
                  <a:lnTo>
                    <a:pt x="0" y="0"/>
                  </a:lnTo>
                  <a:lnTo>
                    <a:pt x="0" y="37592"/>
                  </a:lnTo>
                  <a:lnTo>
                    <a:pt x="10922" y="38481"/>
                  </a:lnTo>
                  <a:lnTo>
                    <a:pt x="10922" y="43434"/>
                  </a:lnTo>
                  <a:lnTo>
                    <a:pt x="4953" y="43434"/>
                  </a:lnTo>
                  <a:lnTo>
                    <a:pt x="264287" y="53340"/>
                  </a:lnTo>
                  <a:lnTo>
                    <a:pt x="268224" y="49403"/>
                  </a:lnTo>
                  <a:lnTo>
                    <a:pt x="268224" y="5969"/>
                  </a:lnTo>
                  <a:close/>
                </a:path>
                <a:path w="4004309" h="134619">
                  <a:moveTo>
                    <a:pt x="673608" y="15240"/>
                  </a:moveTo>
                  <a:lnTo>
                    <a:pt x="662940" y="15240"/>
                  </a:lnTo>
                  <a:lnTo>
                    <a:pt x="662940" y="99060"/>
                  </a:lnTo>
                  <a:lnTo>
                    <a:pt x="673608" y="99060"/>
                  </a:lnTo>
                  <a:lnTo>
                    <a:pt x="673608" y="15240"/>
                  </a:lnTo>
                  <a:close/>
                </a:path>
                <a:path w="4004309" h="134619">
                  <a:moveTo>
                    <a:pt x="1420368" y="121539"/>
                  </a:moveTo>
                  <a:lnTo>
                    <a:pt x="1418463" y="34417"/>
                  </a:lnTo>
                  <a:lnTo>
                    <a:pt x="1418463" y="27432"/>
                  </a:lnTo>
                  <a:lnTo>
                    <a:pt x="1408176" y="27432"/>
                  </a:lnTo>
                  <a:lnTo>
                    <a:pt x="1408176" y="33401"/>
                  </a:lnTo>
                  <a:lnTo>
                    <a:pt x="1410081" y="121539"/>
                  </a:lnTo>
                  <a:lnTo>
                    <a:pt x="1410081" y="126492"/>
                  </a:lnTo>
                  <a:lnTo>
                    <a:pt x="1420368" y="126492"/>
                  </a:lnTo>
                  <a:lnTo>
                    <a:pt x="1420368" y="121539"/>
                  </a:lnTo>
                  <a:close/>
                </a:path>
                <a:path w="4004309" h="134619">
                  <a:moveTo>
                    <a:pt x="2722499" y="99568"/>
                  </a:moveTo>
                  <a:lnTo>
                    <a:pt x="2721445" y="99568"/>
                  </a:lnTo>
                  <a:lnTo>
                    <a:pt x="2713482" y="99568"/>
                  </a:lnTo>
                  <a:lnTo>
                    <a:pt x="2713482" y="96647"/>
                  </a:lnTo>
                  <a:lnTo>
                    <a:pt x="2713482" y="89789"/>
                  </a:lnTo>
                  <a:lnTo>
                    <a:pt x="2695702" y="90678"/>
                  </a:lnTo>
                  <a:lnTo>
                    <a:pt x="2695702" y="96647"/>
                  </a:lnTo>
                  <a:lnTo>
                    <a:pt x="2689733" y="96647"/>
                  </a:lnTo>
                  <a:lnTo>
                    <a:pt x="2689733" y="90678"/>
                  </a:lnTo>
                  <a:lnTo>
                    <a:pt x="1977898" y="122301"/>
                  </a:lnTo>
                  <a:lnTo>
                    <a:pt x="1977898" y="127254"/>
                  </a:lnTo>
                  <a:lnTo>
                    <a:pt x="1966976" y="127254"/>
                  </a:lnTo>
                  <a:lnTo>
                    <a:pt x="1966976" y="122301"/>
                  </a:lnTo>
                  <a:lnTo>
                    <a:pt x="1946148" y="123317"/>
                  </a:lnTo>
                  <a:lnTo>
                    <a:pt x="1946148" y="134112"/>
                  </a:lnTo>
                  <a:lnTo>
                    <a:pt x="2101037" y="127254"/>
                  </a:lnTo>
                  <a:lnTo>
                    <a:pt x="2568575" y="106553"/>
                  </a:lnTo>
                  <a:lnTo>
                    <a:pt x="2579497" y="106553"/>
                  </a:lnTo>
                  <a:lnTo>
                    <a:pt x="2596388" y="105537"/>
                  </a:lnTo>
                  <a:lnTo>
                    <a:pt x="2596388" y="101600"/>
                  </a:lnTo>
                  <a:lnTo>
                    <a:pt x="2601341" y="101600"/>
                  </a:lnTo>
                  <a:lnTo>
                    <a:pt x="2601341" y="103505"/>
                  </a:lnTo>
                  <a:lnTo>
                    <a:pt x="2602357" y="104521"/>
                  </a:lnTo>
                  <a:lnTo>
                    <a:pt x="2602357" y="105537"/>
                  </a:lnTo>
                  <a:lnTo>
                    <a:pt x="2689161" y="101600"/>
                  </a:lnTo>
                  <a:lnTo>
                    <a:pt x="2711577" y="100584"/>
                  </a:lnTo>
                  <a:lnTo>
                    <a:pt x="2722499" y="99568"/>
                  </a:lnTo>
                  <a:close/>
                </a:path>
                <a:path w="4004309" h="134619">
                  <a:moveTo>
                    <a:pt x="4004056" y="44373"/>
                  </a:moveTo>
                  <a:lnTo>
                    <a:pt x="4001135" y="43434"/>
                  </a:lnTo>
                  <a:lnTo>
                    <a:pt x="4000119" y="41402"/>
                  </a:lnTo>
                  <a:lnTo>
                    <a:pt x="4000119" y="38481"/>
                  </a:lnTo>
                  <a:lnTo>
                    <a:pt x="3993134" y="33528"/>
                  </a:lnTo>
                  <a:lnTo>
                    <a:pt x="2724404" y="89789"/>
                  </a:lnTo>
                  <a:lnTo>
                    <a:pt x="2724391" y="99453"/>
                  </a:lnTo>
                  <a:lnTo>
                    <a:pt x="4004056" y="44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2444" y="870203"/>
              <a:ext cx="3429000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58568" y="1296923"/>
              <a:ext cx="2365375" cy="935990"/>
            </a:xfrm>
            <a:custGeom>
              <a:avLst/>
              <a:gdLst/>
              <a:ahLst/>
              <a:cxnLst/>
              <a:rect l="l" t="t" r="r" b="b"/>
              <a:pathLst>
                <a:path w="2365375" h="935989">
                  <a:moveTo>
                    <a:pt x="630936" y="25400"/>
                  </a:moveTo>
                  <a:lnTo>
                    <a:pt x="620014" y="24384"/>
                  </a:lnTo>
                  <a:lnTo>
                    <a:pt x="35814" y="0"/>
                  </a:lnTo>
                  <a:lnTo>
                    <a:pt x="6985" y="18288"/>
                  </a:lnTo>
                  <a:lnTo>
                    <a:pt x="0" y="22352"/>
                  </a:lnTo>
                  <a:lnTo>
                    <a:pt x="2921" y="27432"/>
                  </a:lnTo>
                  <a:lnTo>
                    <a:pt x="13970" y="19304"/>
                  </a:lnTo>
                  <a:lnTo>
                    <a:pt x="36703" y="5080"/>
                  </a:lnTo>
                  <a:lnTo>
                    <a:pt x="622935" y="30480"/>
                  </a:lnTo>
                  <a:lnTo>
                    <a:pt x="630936" y="30480"/>
                  </a:lnTo>
                  <a:lnTo>
                    <a:pt x="630936" y="25400"/>
                  </a:lnTo>
                  <a:close/>
                </a:path>
                <a:path w="2365375" h="935989">
                  <a:moveTo>
                    <a:pt x="2365248" y="933704"/>
                  </a:moveTo>
                  <a:lnTo>
                    <a:pt x="2358263" y="918972"/>
                  </a:lnTo>
                  <a:lnTo>
                    <a:pt x="2343277" y="885444"/>
                  </a:lnTo>
                  <a:lnTo>
                    <a:pt x="2318004" y="885444"/>
                  </a:lnTo>
                  <a:lnTo>
                    <a:pt x="2318004" y="778764"/>
                  </a:lnTo>
                  <a:lnTo>
                    <a:pt x="2311908" y="778764"/>
                  </a:lnTo>
                  <a:lnTo>
                    <a:pt x="2311908" y="885444"/>
                  </a:lnTo>
                  <a:lnTo>
                    <a:pt x="2286127" y="885444"/>
                  </a:lnTo>
                  <a:lnTo>
                    <a:pt x="2269109" y="921004"/>
                  </a:lnTo>
                  <a:lnTo>
                    <a:pt x="2263140" y="931799"/>
                  </a:lnTo>
                  <a:lnTo>
                    <a:pt x="2268093" y="933704"/>
                  </a:lnTo>
                  <a:lnTo>
                    <a:pt x="2270125" y="928878"/>
                  </a:lnTo>
                  <a:lnTo>
                    <a:pt x="2289175" y="891413"/>
                  </a:lnTo>
                  <a:lnTo>
                    <a:pt x="2339213" y="891413"/>
                  </a:lnTo>
                  <a:lnTo>
                    <a:pt x="2357247" y="928878"/>
                  </a:lnTo>
                  <a:lnTo>
                    <a:pt x="2360295" y="935736"/>
                  </a:lnTo>
                  <a:lnTo>
                    <a:pt x="2365248" y="933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3595" y="1776983"/>
              <a:ext cx="320675" cy="324485"/>
            </a:xfrm>
            <a:custGeom>
              <a:avLst/>
              <a:gdLst/>
              <a:ahLst/>
              <a:cxnLst/>
              <a:rect l="l" t="t" r="r" b="b"/>
              <a:pathLst>
                <a:path w="320675" h="324485">
                  <a:moveTo>
                    <a:pt x="160020" y="0"/>
                  </a:moveTo>
                  <a:lnTo>
                    <a:pt x="160020" y="324357"/>
                  </a:lnTo>
                </a:path>
                <a:path w="320675" h="324485">
                  <a:moveTo>
                    <a:pt x="0" y="161543"/>
                  </a:moveTo>
                  <a:lnTo>
                    <a:pt x="320167" y="16154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6">
            <a:extLst>
              <a:ext uri="{FF2B5EF4-FFF2-40B4-BE49-F238E27FC236}">
                <a16:creationId xmlns:a16="http://schemas.microsoft.com/office/drawing/2014/main" id="{35222F66-2C80-45E1-8D8C-6D5F07E6818A}"/>
              </a:ext>
            </a:extLst>
          </p:cNvPr>
          <p:cNvSpPr txBox="1"/>
          <p:nvPr/>
        </p:nvSpPr>
        <p:spPr>
          <a:xfrm>
            <a:off x="1874519" y="2463578"/>
            <a:ext cx="634288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0" marR="5080" indent="-1670685" algn="l">
              <a:spcBef>
                <a:spcPts val="100"/>
              </a:spcBef>
            </a:pPr>
            <a:r>
              <a:rPr lang="fr-MA" sz="3600" b="1" spc="-210" dirty="0">
                <a:solidFill>
                  <a:srgbClr val="FFFFFF"/>
                </a:solidFill>
                <a:latin typeface="Verdana"/>
                <a:cs typeface="Verdana"/>
              </a:rPr>
              <a:t>04-</a:t>
            </a:r>
            <a:r>
              <a:rPr lang="fr-FR" sz="36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fr-FR" sz="3600" b="1" dirty="0">
                <a:solidFill>
                  <a:schemeClr val="bg1"/>
                </a:solidFill>
              </a:rPr>
              <a:t>Analyse exploratoire des données​</a:t>
            </a:r>
          </a:p>
        </p:txBody>
      </p:sp>
    </p:spTree>
    <p:extLst>
      <p:ext uri="{BB962C8B-B14F-4D97-AF65-F5344CB8AC3E}">
        <p14:creationId xmlns:p14="http://schemas.microsoft.com/office/powerpoint/2010/main" val="3319242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7527" y="511810"/>
            <a:ext cx="8068945" cy="4119879"/>
            <a:chOff x="537781" y="511873"/>
            <a:chExt cx="8068945" cy="4119879"/>
          </a:xfrm>
        </p:grpSpPr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2000" y="2288659"/>
            <a:ext cx="762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fr-FR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Visualisation</a:t>
            </a:r>
          </a:p>
        </p:txBody>
      </p:sp>
      <p:pic>
        <p:nvPicPr>
          <p:cNvPr id="30" name="object 8">
            <a:extLst>
              <a:ext uri="{FF2B5EF4-FFF2-40B4-BE49-F238E27FC236}">
                <a16:creationId xmlns:a16="http://schemas.microsoft.com/office/drawing/2014/main" id="{4B923AEF-0281-450E-9A87-251A2C3C4BA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 flipH="1">
            <a:off x="565997" y="742950"/>
            <a:ext cx="3048000" cy="1220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A58B6A8-87A7-459E-B52A-69C9994AE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85" y="777832"/>
            <a:ext cx="3619438" cy="215386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5C76E82-A5B8-4AB1-95EC-1737490F1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5134" y="774530"/>
            <a:ext cx="3456866" cy="2160467"/>
          </a:xfrm>
          <a:prstGeom prst="rect">
            <a:avLst/>
          </a:prstGeom>
        </p:spPr>
      </p:pic>
      <p:sp>
        <p:nvSpPr>
          <p:cNvPr id="32" name="Rectangle 3">
            <a:extLst>
              <a:ext uri="{FF2B5EF4-FFF2-40B4-BE49-F238E27FC236}">
                <a16:creationId xmlns:a16="http://schemas.microsoft.com/office/drawing/2014/main" id="{B9A8D8B1-3930-4DD6-A8D4-6EEEAC893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67" y="414872"/>
            <a:ext cx="42450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Bookman Old Style" panose="02050604050505020204" pitchFamily="18" charset="0"/>
              </a:rPr>
              <a:t>Répartition des vols selon les plages horaires de départ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620AC11-E1BE-4B6A-B54F-0ADA5845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287" y="414872"/>
            <a:ext cx="354456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solidFill>
                  <a:schemeClr val="bg1"/>
                </a:solidFill>
                <a:highlight>
                  <a:srgbClr val="008080"/>
                </a:highlight>
                <a:latin typeface="Bookman Old Style" panose="02050604050505020204" pitchFamily="18" charset="0"/>
              </a:rPr>
              <a:t>Variation des prix selon la durée totale du vol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C601D2D-E575-4719-81EA-66CABFA023B3}"/>
              </a:ext>
            </a:extLst>
          </p:cNvPr>
          <p:cNvSpPr txBox="1"/>
          <p:nvPr/>
        </p:nvSpPr>
        <p:spPr>
          <a:xfrm>
            <a:off x="319023" y="3183475"/>
            <a:ext cx="42450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chemeClr val="bg1"/>
                </a:solidFill>
              </a:rPr>
              <a:t>Regroupement des heures de départ en 6 plages : </a:t>
            </a:r>
            <a:r>
              <a:rPr lang="fr-FR" sz="10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Early</a:t>
            </a:r>
            <a:r>
              <a:rPr lang="fr-FR" sz="10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Morning, Morning, </a:t>
            </a:r>
            <a:r>
              <a:rPr lang="fr-FR" sz="10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Noon</a:t>
            </a:r>
            <a:r>
              <a:rPr lang="fr-FR" sz="10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fr-FR" sz="10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Evening</a:t>
            </a:r>
            <a:r>
              <a:rPr lang="fr-FR" sz="10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Night, </a:t>
            </a:r>
            <a:r>
              <a:rPr lang="fr-FR" sz="10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Late</a:t>
            </a:r>
            <a:r>
              <a:rPr lang="fr-FR" sz="10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Night.</a:t>
            </a:r>
          </a:p>
          <a:p>
            <a:pPr algn="ctr"/>
            <a:endParaRPr lang="fr-FR" sz="1000" b="1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chemeClr val="bg1"/>
                </a:solidFill>
              </a:rPr>
              <a:t>Objectif : </a:t>
            </a:r>
            <a:r>
              <a:rPr lang="fr-FR" sz="1000" dirty="0">
                <a:solidFill>
                  <a:schemeClr val="bg1"/>
                </a:solidFill>
              </a:rPr>
              <a:t>faciliter l’analyse temporelle et mieux modéliser les effets de l’heure sur le prix.</a:t>
            </a:r>
          </a:p>
          <a:p>
            <a:pPr algn="ctr"/>
            <a:endParaRPr lang="fr-FR" sz="1000" dirty="0">
              <a:solidFill>
                <a:schemeClr val="bg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000" b="1" dirty="0">
                <a:solidFill>
                  <a:schemeClr val="bg1"/>
                </a:solidFill>
              </a:rPr>
              <a:t>Résultat : </a:t>
            </a:r>
            <a:r>
              <a:rPr lang="fr-FR" sz="1000" dirty="0">
                <a:solidFill>
                  <a:schemeClr val="bg1"/>
                </a:solidFill>
              </a:rPr>
              <a:t>forte concentration des départs tôt le matin et en soirée ; moins de vols la nuit et très tard.</a:t>
            </a:r>
            <a:endParaRPr lang="fr-MA" sz="1000" dirty="0">
              <a:solidFill>
                <a:schemeClr val="bg1"/>
              </a:solidFill>
            </a:endParaRPr>
          </a:p>
          <a:p>
            <a:endParaRPr lang="fr-MA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BF396B5-CE25-49D6-9F4C-9A17AC0C35D2}"/>
              </a:ext>
            </a:extLst>
          </p:cNvPr>
          <p:cNvSpPr txBox="1"/>
          <p:nvPr/>
        </p:nvSpPr>
        <p:spPr>
          <a:xfrm>
            <a:off x="4775396" y="3225699"/>
            <a:ext cx="40562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</a:rPr>
              <a:t>Relation durée du vol – prix</a:t>
            </a:r>
          </a:p>
          <a:p>
            <a:pPr algn="ctr"/>
            <a:endParaRPr lang="fr-FR" sz="1100" dirty="0">
              <a:solidFill>
                <a:schemeClr val="bg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/>
                </a:solidFill>
              </a:rPr>
              <a:t>Conversion de la durée en minutes.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fr-FR" sz="1100" dirty="0">
              <a:solidFill>
                <a:schemeClr val="bg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/>
                </a:solidFill>
              </a:rPr>
              <a:t>Observation d’une corrélation positive : plus le vol est long, plus le prix est élevé.</a:t>
            </a:r>
            <a:endParaRPr lang="fr-MA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endParaRPr lang="fr-MA" dirty="0">
              <a:highlight>
                <a:srgbClr val="800080"/>
              </a:highlight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537F56F-1377-4E53-A794-CCF962237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85" y="715932"/>
            <a:ext cx="3612119" cy="264134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D9BD46C-121D-42C8-A39A-877B60545D1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18" t="3016" r="3673" b="1525"/>
          <a:stretch/>
        </p:blipFill>
        <p:spPr>
          <a:xfrm>
            <a:off x="4938551" y="721674"/>
            <a:ext cx="3455215" cy="2661749"/>
          </a:xfrm>
          <a:prstGeom prst="rect">
            <a:avLst/>
          </a:prstGeom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A11E1673-BA8C-4829-8147-FB2186EAD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93" y="400263"/>
            <a:ext cx="437285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Bookman Old Style" panose="02050604050505020204" pitchFamily="18" charset="0"/>
              </a:rPr>
              <a:t>Variation des prix selon la durée totale du vol et le nombre d’escales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9BBDDF16-B098-4F1A-A29B-19F23442A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994" y="400263"/>
            <a:ext cx="36343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Bookman Old Style" panose="02050604050505020204" pitchFamily="18" charset="0"/>
              </a:rPr>
              <a:t>Variation des prix selon la compagnie aérienne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3257AC4-04B2-4819-BF6A-B9E383CBB8B6}"/>
              </a:ext>
            </a:extLst>
          </p:cNvPr>
          <p:cNvSpPr txBox="1"/>
          <p:nvPr/>
        </p:nvSpPr>
        <p:spPr>
          <a:xfrm>
            <a:off x="4572000" y="3503025"/>
            <a:ext cx="40562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</a:rPr>
              <a:t>Relation compagnie aérienne – prix</a:t>
            </a:r>
          </a:p>
          <a:p>
            <a:pPr algn="ctr"/>
            <a:endParaRPr lang="fr-FR" sz="1100" b="1" dirty="0">
              <a:solidFill>
                <a:schemeClr val="bg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100" dirty="0" err="1">
                <a:solidFill>
                  <a:schemeClr val="bg1"/>
                </a:solidFill>
              </a:rPr>
              <a:t>Boxplot</a:t>
            </a:r>
            <a:r>
              <a:rPr lang="fr-FR" sz="1100" dirty="0">
                <a:solidFill>
                  <a:schemeClr val="bg1"/>
                </a:solidFill>
              </a:rPr>
              <a:t> des prix par compagnie.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/>
                </a:solidFill>
              </a:rPr>
              <a:t>Jet Airways Business pratique les tarifs les plus élevés.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/>
                </a:solidFill>
              </a:rPr>
              <a:t>Les autres compagnies ont des prix plus proches les uns des autres, avec moins de dispersion.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05525C2-AEB6-4D6B-8672-0770E98A1A37}"/>
              </a:ext>
            </a:extLst>
          </p:cNvPr>
          <p:cNvSpPr txBox="1"/>
          <p:nvPr/>
        </p:nvSpPr>
        <p:spPr>
          <a:xfrm>
            <a:off x="336803" y="3503025"/>
            <a:ext cx="40562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</a:rPr>
              <a:t>Relation escales – prix</a:t>
            </a:r>
          </a:p>
          <a:p>
            <a:pPr algn="ctr"/>
            <a:endParaRPr lang="fr-FR" sz="1100" b="1" dirty="0">
              <a:solidFill>
                <a:schemeClr val="bg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/>
                </a:solidFill>
              </a:rPr>
              <a:t>Les vols directs sont plus rapides et moins chers.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bg1"/>
                </a:solidFill>
              </a:rPr>
              <a:t>Le nombre d’escales augmente à la fois la durée et le coût du vol.</a:t>
            </a:r>
          </a:p>
        </p:txBody>
      </p:sp>
    </p:spTree>
    <p:extLst>
      <p:ext uri="{BB962C8B-B14F-4D97-AF65-F5344CB8AC3E}">
        <p14:creationId xmlns:p14="http://schemas.microsoft.com/office/powerpoint/2010/main" val="143609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endParaRPr lang="fr-MA" dirty="0">
              <a:highlight>
                <a:srgbClr val="800080"/>
              </a:highlight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537F56F-1377-4E53-A794-CCF962237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85" y="715932"/>
            <a:ext cx="3612119" cy="2641341"/>
          </a:xfrm>
          <a:prstGeom prst="rect">
            <a:avLst/>
          </a:prstGeom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A11E1673-BA8C-4829-8147-FB2186EAD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46" y="319796"/>
            <a:ext cx="85697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357E9B"/>
                </a:highlight>
                <a:latin typeface="Bookman Old Style" panose="02050604050505020204" pitchFamily="18" charset="0"/>
              </a:rPr>
              <a:t>Traitement des valeurs aberrantes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3257AC4-04B2-4819-BF6A-B9E383CBB8B6}"/>
              </a:ext>
            </a:extLst>
          </p:cNvPr>
          <p:cNvSpPr txBox="1"/>
          <p:nvPr/>
        </p:nvSpPr>
        <p:spPr>
          <a:xfrm>
            <a:off x="4572000" y="3503025"/>
            <a:ext cx="40562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  <a:highlight>
                  <a:srgbClr val="357E9B"/>
                </a:highlight>
              </a:rPr>
              <a:t>Après traitement des valeurs aberrantes :</a:t>
            </a:r>
          </a:p>
          <a:p>
            <a:pPr algn="ctr"/>
            <a:endParaRPr lang="fr-FR" sz="1100" b="1" dirty="0">
              <a:solidFill>
                <a:schemeClr val="bg1"/>
              </a:solidFill>
            </a:endParaRPr>
          </a:p>
          <a:p>
            <a:pPr algn="ctr"/>
            <a:r>
              <a:rPr lang="fr-FR" sz="1100" dirty="0">
                <a:solidFill>
                  <a:schemeClr val="bg1"/>
                </a:solidFill>
              </a:rPr>
              <a:t>Les </a:t>
            </a:r>
            <a:r>
              <a:rPr lang="fr-FR" sz="1100" dirty="0" err="1">
                <a:solidFill>
                  <a:schemeClr val="bg1"/>
                </a:solidFill>
              </a:rPr>
              <a:t>outliers</a:t>
            </a:r>
            <a:r>
              <a:rPr lang="fr-FR" sz="1100" dirty="0">
                <a:solidFill>
                  <a:schemeClr val="bg1"/>
                </a:solidFill>
              </a:rPr>
              <a:t> extrêmes ont été remplacés par la médiane afin de limiter leur impact sans perturber la distribution globale. La variable Price est désormais plus symétrique et mieux adaptée à l’entraînement des modèles</a:t>
            </a:r>
            <a:r>
              <a:rPr lang="fr-FR" sz="11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05525C2-AEB6-4D6B-8672-0770E98A1A37}"/>
              </a:ext>
            </a:extLst>
          </p:cNvPr>
          <p:cNvSpPr txBox="1"/>
          <p:nvPr/>
        </p:nvSpPr>
        <p:spPr>
          <a:xfrm>
            <a:off x="336803" y="3503025"/>
            <a:ext cx="40562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  <a:highlight>
                  <a:srgbClr val="357E9B"/>
                </a:highlight>
              </a:rPr>
              <a:t>Avant traitement des valeurs aberrantes :</a:t>
            </a:r>
          </a:p>
          <a:p>
            <a:pPr algn="ctr"/>
            <a:endParaRPr lang="fr-FR" sz="1100" b="1" dirty="0">
              <a:solidFill>
                <a:schemeClr val="bg1"/>
              </a:solidFill>
            </a:endParaRPr>
          </a:p>
          <a:p>
            <a:pPr algn="ctr"/>
            <a:r>
              <a:rPr lang="fr-FR" sz="1100" dirty="0">
                <a:solidFill>
                  <a:schemeClr val="bg1"/>
                </a:solidFill>
              </a:rPr>
              <a:t>La distribution des prix présentait des valeurs extrêmes au-delà de 35 000, ce qui faussait l’analyse statistique et la modélisation. Les </a:t>
            </a:r>
            <a:r>
              <a:rPr lang="fr-FR" sz="1100" dirty="0" err="1">
                <a:solidFill>
                  <a:schemeClr val="bg1"/>
                </a:solidFill>
              </a:rPr>
              <a:t>boxplots</a:t>
            </a:r>
            <a:r>
              <a:rPr lang="fr-FR" sz="1100" dirty="0">
                <a:solidFill>
                  <a:schemeClr val="bg1"/>
                </a:solidFill>
              </a:rPr>
              <a:t> et les histogrammes ont révélé une forte asymétrie et plusieurs </a:t>
            </a:r>
            <a:r>
              <a:rPr lang="fr-FR" sz="1100" dirty="0" err="1">
                <a:solidFill>
                  <a:schemeClr val="bg1"/>
                </a:solidFill>
              </a:rPr>
              <a:t>outliers</a:t>
            </a:r>
            <a:r>
              <a:rPr lang="fr-FR" sz="11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EA4E514-621E-4254-A911-E85192663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003" y="705660"/>
            <a:ext cx="3703635" cy="265161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7282048-B8A0-407E-8821-93392F286A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8035" y="726203"/>
            <a:ext cx="3730733" cy="264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7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62555" y="870203"/>
            <a:ext cx="4819015" cy="1432560"/>
            <a:chOff x="2162555" y="870203"/>
            <a:chExt cx="4819015" cy="14325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500" y="2157983"/>
              <a:ext cx="70103" cy="655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90416" y="1894331"/>
              <a:ext cx="341630" cy="245745"/>
            </a:xfrm>
            <a:custGeom>
              <a:avLst/>
              <a:gdLst/>
              <a:ahLst/>
              <a:cxnLst/>
              <a:rect l="l" t="t" r="r" b="b"/>
              <a:pathLst>
                <a:path w="341629" h="245744">
                  <a:moveTo>
                    <a:pt x="318516" y="6985"/>
                  </a:moveTo>
                  <a:lnTo>
                    <a:pt x="315468" y="4953"/>
                  </a:lnTo>
                  <a:lnTo>
                    <a:pt x="312547" y="2032"/>
                  </a:lnTo>
                  <a:lnTo>
                    <a:pt x="309499" y="0"/>
                  </a:lnTo>
                  <a:lnTo>
                    <a:pt x="77724" y="140081"/>
                  </a:lnTo>
                  <a:lnTo>
                    <a:pt x="32550" y="157111"/>
                  </a:lnTo>
                  <a:lnTo>
                    <a:pt x="16383" y="158242"/>
                  </a:lnTo>
                  <a:lnTo>
                    <a:pt x="10160" y="158115"/>
                  </a:lnTo>
                  <a:lnTo>
                    <a:pt x="7112" y="157861"/>
                  </a:lnTo>
                  <a:lnTo>
                    <a:pt x="6096" y="168783"/>
                  </a:lnTo>
                  <a:lnTo>
                    <a:pt x="51092" y="164033"/>
                  </a:lnTo>
                  <a:lnTo>
                    <a:pt x="83693" y="148971"/>
                  </a:lnTo>
                  <a:lnTo>
                    <a:pt x="318516" y="6985"/>
                  </a:lnTo>
                  <a:close/>
                </a:path>
                <a:path w="341629" h="245744">
                  <a:moveTo>
                    <a:pt x="341376" y="21209"/>
                  </a:moveTo>
                  <a:lnTo>
                    <a:pt x="338455" y="19304"/>
                  </a:lnTo>
                  <a:lnTo>
                    <a:pt x="330454" y="15240"/>
                  </a:lnTo>
                  <a:lnTo>
                    <a:pt x="19812" y="203454"/>
                  </a:lnTo>
                  <a:lnTo>
                    <a:pt x="19812" y="211455"/>
                  </a:lnTo>
                  <a:lnTo>
                    <a:pt x="16891" y="211455"/>
                  </a:lnTo>
                  <a:lnTo>
                    <a:pt x="16891" y="205486"/>
                  </a:lnTo>
                  <a:lnTo>
                    <a:pt x="15875" y="206502"/>
                  </a:lnTo>
                  <a:lnTo>
                    <a:pt x="13970" y="207518"/>
                  </a:lnTo>
                  <a:lnTo>
                    <a:pt x="13970" y="208534"/>
                  </a:lnTo>
                  <a:lnTo>
                    <a:pt x="12954" y="209550"/>
                  </a:lnTo>
                  <a:lnTo>
                    <a:pt x="9906" y="222377"/>
                  </a:lnTo>
                  <a:lnTo>
                    <a:pt x="9017" y="227457"/>
                  </a:lnTo>
                  <a:lnTo>
                    <a:pt x="5969" y="230378"/>
                  </a:lnTo>
                  <a:lnTo>
                    <a:pt x="2032" y="233426"/>
                  </a:lnTo>
                  <a:lnTo>
                    <a:pt x="0" y="245364"/>
                  </a:lnTo>
                  <a:lnTo>
                    <a:pt x="22860" y="214503"/>
                  </a:lnTo>
                  <a:lnTo>
                    <a:pt x="341376" y="2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3067" y="1988819"/>
              <a:ext cx="124968" cy="169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3395" y="2157983"/>
              <a:ext cx="70103" cy="655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2208" y="1894331"/>
              <a:ext cx="341630" cy="243840"/>
            </a:xfrm>
            <a:custGeom>
              <a:avLst/>
              <a:gdLst/>
              <a:ahLst/>
              <a:cxnLst/>
              <a:rect l="l" t="t" r="r" b="b"/>
              <a:pathLst>
                <a:path w="341629" h="243839">
                  <a:moveTo>
                    <a:pt x="335280" y="169164"/>
                  </a:moveTo>
                  <a:lnTo>
                    <a:pt x="334264" y="158242"/>
                  </a:lnTo>
                  <a:lnTo>
                    <a:pt x="326263" y="158242"/>
                  </a:lnTo>
                  <a:lnTo>
                    <a:pt x="309562" y="157124"/>
                  </a:lnTo>
                  <a:lnTo>
                    <a:pt x="293585" y="153771"/>
                  </a:lnTo>
                  <a:lnTo>
                    <a:pt x="278320" y="148170"/>
                  </a:lnTo>
                  <a:lnTo>
                    <a:pt x="263779" y="140335"/>
                  </a:lnTo>
                  <a:lnTo>
                    <a:pt x="33401" y="0"/>
                  </a:lnTo>
                  <a:lnTo>
                    <a:pt x="30353" y="2032"/>
                  </a:lnTo>
                  <a:lnTo>
                    <a:pt x="27432" y="4953"/>
                  </a:lnTo>
                  <a:lnTo>
                    <a:pt x="24384" y="6985"/>
                  </a:lnTo>
                  <a:lnTo>
                    <a:pt x="258826" y="149225"/>
                  </a:lnTo>
                  <a:lnTo>
                    <a:pt x="274231" y="157810"/>
                  </a:lnTo>
                  <a:lnTo>
                    <a:pt x="290677" y="164058"/>
                  </a:lnTo>
                  <a:lnTo>
                    <a:pt x="308063" y="167881"/>
                  </a:lnTo>
                  <a:lnTo>
                    <a:pt x="326263" y="169164"/>
                  </a:lnTo>
                  <a:lnTo>
                    <a:pt x="335280" y="169164"/>
                  </a:lnTo>
                  <a:close/>
                </a:path>
                <a:path w="341629" h="243839">
                  <a:moveTo>
                    <a:pt x="341376" y="243840"/>
                  </a:moveTo>
                  <a:lnTo>
                    <a:pt x="340360" y="231902"/>
                  </a:lnTo>
                  <a:lnTo>
                    <a:pt x="336423" y="229870"/>
                  </a:lnTo>
                  <a:lnTo>
                    <a:pt x="333375" y="226949"/>
                  </a:lnTo>
                  <a:lnTo>
                    <a:pt x="331470" y="221996"/>
                  </a:lnTo>
                  <a:lnTo>
                    <a:pt x="328422" y="209042"/>
                  </a:lnTo>
                  <a:lnTo>
                    <a:pt x="328422" y="208026"/>
                  </a:lnTo>
                  <a:lnTo>
                    <a:pt x="327406" y="205994"/>
                  </a:lnTo>
                  <a:lnTo>
                    <a:pt x="326517" y="205994"/>
                  </a:lnTo>
                  <a:lnTo>
                    <a:pt x="325501" y="205105"/>
                  </a:lnTo>
                  <a:lnTo>
                    <a:pt x="325501" y="212979"/>
                  </a:lnTo>
                  <a:lnTo>
                    <a:pt x="322453" y="212979"/>
                  </a:lnTo>
                  <a:lnTo>
                    <a:pt x="322453" y="204089"/>
                  </a:lnTo>
                  <a:lnTo>
                    <a:pt x="10922" y="15240"/>
                  </a:lnTo>
                  <a:lnTo>
                    <a:pt x="8001" y="17272"/>
                  </a:lnTo>
                  <a:lnTo>
                    <a:pt x="0" y="21209"/>
                  </a:lnTo>
                  <a:lnTo>
                    <a:pt x="318516" y="213995"/>
                  </a:lnTo>
                  <a:lnTo>
                    <a:pt x="321564" y="224917"/>
                  </a:lnTo>
                  <a:lnTo>
                    <a:pt x="324065" y="231775"/>
                  </a:lnTo>
                  <a:lnTo>
                    <a:pt x="328460" y="237337"/>
                  </a:lnTo>
                  <a:lnTo>
                    <a:pt x="334365" y="241427"/>
                  </a:lnTo>
                  <a:lnTo>
                    <a:pt x="341376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3" y="1988819"/>
              <a:ext cx="126491" cy="169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1932431"/>
              <a:ext cx="175259" cy="370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1212" y="937259"/>
              <a:ext cx="1760220" cy="878205"/>
            </a:xfrm>
            <a:custGeom>
              <a:avLst/>
              <a:gdLst/>
              <a:ahLst/>
              <a:cxnLst/>
              <a:rect l="l" t="t" r="r" b="b"/>
              <a:pathLst>
                <a:path w="1760220" h="878205">
                  <a:moveTo>
                    <a:pt x="207264" y="601980"/>
                  </a:moveTo>
                  <a:lnTo>
                    <a:pt x="181356" y="586740"/>
                  </a:lnTo>
                  <a:lnTo>
                    <a:pt x="181356" y="595884"/>
                  </a:lnTo>
                  <a:lnTo>
                    <a:pt x="187579" y="601980"/>
                  </a:lnTo>
                  <a:lnTo>
                    <a:pt x="207264" y="601980"/>
                  </a:lnTo>
                  <a:close/>
                </a:path>
                <a:path w="1760220" h="878205">
                  <a:moveTo>
                    <a:pt x="416052" y="708660"/>
                  </a:moveTo>
                  <a:lnTo>
                    <a:pt x="21971" y="483108"/>
                  </a:lnTo>
                  <a:lnTo>
                    <a:pt x="0" y="483108"/>
                  </a:lnTo>
                  <a:lnTo>
                    <a:pt x="182118" y="586486"/>
                  </a:lnTo>
                  <a:lnTo>
                    <a:pt x="207010" y="601345"/>
                  </a:lnTo>
                  <a:lnTo>
                    <a:pt x="393192" y="707644"/>
                  </a:lnTo>
                  <a:lnTo>
                    <a:pt x="416052" y="708660"/>
                  </a:lnTo>
                  <a:close/>
                </a:path>
                <a:path w="1760220" h="878205">
                  <a:moveTo>
                    <a:pt x="717804" y="562356"/>
                  </a:moveTo>
                  <a:lnTo>
                    <a:pt x="498602" y="577342"/>
                  </a:lnTo>
                  <a:lnTo>
                    <a:pt x="487680" y="596392"/>
                  </a:lnTo>
                  <a:lnTo>
                    <a:pt x="490080" y="597230"/>
                  </a:lnTo>
                  <a:lnTo>
                    <a:pt x="489966" y="597408"/>
                  </a:lnTo>
                  <a:lnTo>
                    <a:pt x="487045" y="596392"/>
                  </a:lnTo>
                  <a:lnTo>
                    <a:pt x="489966" y="591566"/>
                  </a:lnTo>
                  <a:lnTo>
                    <a:pt x="488950" y="591566"/>
                  </a:lnTo>
                  <a:lnTo>
                    <a:pt x="473976" y="586028"/>
                  </a:lnTo>
                  <a:lnTo>
                    <a:pt x="467753" y="584365"/>
                  </a:lnTo>
                  <a:lnTo>
                    <a:pt x="461264" y="583692"/>
                  </a:lnTo>
                  <a:lnTo>
                    <a:pt x="262128" y="589534"/>
                  </a:lnTo>
                  <a:lnTo>
                    <a:pt x="280035" y="599440"/>
                  </a:lnTo>
                  <a:lnTo>
                    <a:pt x="462280" y="594487"/>
                  </a:lnTo>
                  <a:lnTo>
                    <a:pt x="468122" y="594487"/>
                  </a:lnTo>
                  <a:lnTo>
                    <a:pt x="482092" y="600329"/>
                  </a:lnTo>
                  <a:lnTo>
                    <a:pt x="485013" y="601345"/>
                  </a:lnTo>
                  <a:lnTo>
                    <a:pt x="486029" y="601345"/>
                  </a:lnTo>
                  <a:lnTo>
                    <a:pt x="487045" y="602361"/>
                  </a:lnTo>
                  <a:lnTo>
                    <a:pt x="717804" y="611124"/>
                  </a:lnTo>
                  <a:lnTo>
                    <a:pt x="717804" y="601345"/>
                  </a:lnTo>
                  <a:lnTo>
                    <a:pt x="493903" y="591566"/>
                  </a:lnTo>
                  <a:lnTo>
                    <a:pt x="492582" y="593521"/>
                  </a:lnTo>
                  <a:lnTo>
                    <a:pt x="493649" y="591439"/>
                  </a:lnTo>
                  <a:lnTo>
                    <a:pt x="500507" y="580390"/>
                  </a:lnTo>
                  <a:lnTo>
                    <a:pt x="717804" y="565404"/>
                  </a:lnTo>
                  <a:lnTo>
                    <a:pt x="717804" y="562356"/>
                  </a:lnTo>
                  <a:close/>
                </a:path>
                <a:path w="1760220" h="878205">
                  <a:moveTo>
                    <a:pt x="717804" y="534924"/>
                  </a:moveTo>
                  <a:lnTo>
                    <a:pt x="484886" y="557022"/>
                  </a:lnTo>
                  <a:lnTo>
                    <a:pt x="480949" y="559054"/>
                  </a:lnTo>
                  <a:lnTo>
                    <a:pt x="466979" y="565023"/>
                  </a:lnTo>
                  <a:lnTo>
                    <a:pt x="461137" y="565023"/>
                  </a:lnTo>
                  <a:lnTo>
                    <a:pt x="230339" y="571119"/>
                  </a:lnTo>
                  <a:lnTo>
                    <a:pt x="229108" y="570357"/>
                  </a:lnTo>
                  <a:lnTo>
                    <a:pt x="71247" y="480060"/>
                  </a:lnTo>
                  <a:lnTo>
                    <a:pt x="67183" y="482092"/>
                  </a:lnTo>
                  <a:lnTo>
                    <a:pt x="62230" y="483108"/>
                  </a:lnTo>
                  <a:lnTo>
                    <a:pt x="53340" y="483108"/>
                  </a:lnTo>
                  <a:lnTo>
                    <a:pt x="448564" y="709168"/>
                  </a:lnTo>
                  <a:lnTo>
                    <a:pt x="472440" y="710184"/>
                  </a:lnTo>
                  <a:lnTo>
                    <a:pt x="278765" y="599059"/>
                  </a:lnTo>
                  <a:lnTo>
                    <a:pt x="248564" y="582155"/>
                  </a:lnTo>
                  <a:lnTo>
                    <a:pt x="461137" y="576072"/>
                  </a:lnTo>
                  <a:lnTo>
                    <a:pt x="470027" y="576072"/>
                  </a:lnTo>
                  <a:lnTo>
                    <a:pt x="477901" y="572135"/>
                  </a:lnTo>
                  <a:lnTo>
                    <a:pt x="484886" y="569087"/>
                  </a:lnTo>
                  <a:lnTo>
                    <a:pt x="487807" y="567055"/>
                  </a:lnTo>
                  <a:lnTo>
                    <a:pt x="717804" y="545973"/>
                  </a:lnTo>
                  <a:lnTo>
                    <a:pt x="717804" y="534924"/>
                  </a:lnTo>
                  <a:close/>
                </a:path>
                <a:path w="1760220" h="878205">
                  <a:moveTo>
                    <a:pt x="742188" y="877836"/>
                  </a:moveTo>
                  <a:lnTo>
                    <a:pt x="740156" y="872871"/>
                  </a:lnTo>
                  <a:lnTo>
                    <a:pt x="738251" y="868934"/>
                  </a:lnTo>
                  <a:lnTo>
                    <a:pt x="736219" y="863981"/>
                  </a:lnTo>
                  <a:lnTo>
                    <a:pt x="736219" y="862076"/>
                  </a:lnTo>
                  <a:lnTo>
                    <a:pt x="735203" y="861060"/>
                  </a:lnTo>
                  <a:lnTo>
                    <a:pt x="670687" y="824484"/>
                  </a:lnTo>
                  <a:lnTo>
                    <a:pt x="650748" y="825500"/>
                  </a:lnTo>
                  <a:lnTo>
                    <a:pt x="697484" y="852170"/>
                  </a:lnTo>
                  <a:lnTo>
                    <a:pt x="698500" y="849122"/>
                  </a:lnTo>
                  <a:lnTo>
                    <a:pt x="701421" y="851154"/>
                  </a:lnTo>
                  <a:lnTo>
                    <a:pt x="699389" y="853186"/>
                  </a:lnTo>
                  <a:lnTo>
                    <a:pt x="742188" y="877836"/>
                  </a:lnTo>
                  <a:close/>
                </a:path>
                <a:path w="1760220" h="878205">
                  <a:moveTo>
                    <a:pt x="969264" y="2032"/>
                  </a:moveTo>
                  <a:lnTo>
                    <a:pt x="965327" y="2032"/>
                  </a:lnTo>
                  <a:lnTo>
                    <a:pt x="961263" y="1016"/>
                  </a:lnTo>
                  <a:lnTo>
                    <a:pt x="958342" y="0"/>
                  </a:lnTo>
                  <a:lnTo>
                    <a:pt x="943356" y="353568"/>
                  </a:lnTo>
                  <a:lnTo>
                    <a:pt x="953389" y="353568"/>
                  </a:lnTo>
                  <a:lnTo>
                    <a:pt x="969264" y="2032"/>
                  </a:lnTo>
                  <a:close/>
                </a:path>
                <a:path w="1760220" h="878205">
                  <a:moveTo>
                    <a:pt x="999744" y="353568"/>
                  </a:moveTo>
                  <a:lnTo>
                    <a:pt x="983869" y="0"/>
                  </a:lnTo>
                  <a:lnTo>
                    <a:pt x="976884" y="2032"/>
                  </a:lnTo>
                  <a:lnTo>
                    <a:pt x="973836" y="2032"/>
                  </a:lnTo>
                  <a:lnTo>
                    <a:pt x="988822" y="353568"/>
                  </a:lnTo>
                  <a:lnTo>
                    <a:pt x="999744" y="353568"/>
                  </a:lnTo>
                  <a:close/>
                </a:path>
                <a:path w="1760220" h="878205">
                  <a:moveTo>
                    <a:pt x="1677924" y="588772"/>
                  </a:moveTo>
                  <a:lnTo>
                    <a:pt x="1480185" y="583692"/>
                  </a:lnTo>
                  <a:lnTo>
                    <a:pt x="1471168" y="583692"/>
                  </a:lnTo>
                  <a:lnTo>
                    <a:pt x="1463294" y="586740"/>
                  </a:lnTo>
                  <a:lnTo>
                    <a:pt x="1456309" y="589788"/>
                  </a:lnTo>
                  <a:lnTo>
                    <a:pt x="1453388" y="590804"/>
                  </a:lnTo>
                  <a:lnTo>
                    <a:pt x="1451356" y="590804"/>
                  </a:lnTo>
                  <a:lnTo>
                    <a:pt x="1454277" y="595884"/>
                  </a:lnTo>
                  <a:lnTo>
                    <a:pt x="1453756" y="596163"/>
                  </a:lnTo>
                  <a:lnTo>
                    <a:pt x="1450975" y="591439"/>
                  </a:lnTo>
                  <a:lnTo>
                    <a:pt x="1443990" y="578358"/>
                  </a:lnTo>
                  <a:lnTo>
                    <a:pt x="1442974" y="577342"/>
                  </a:lnTo>
                  <a:lnTo>
                    <a:pt x="1223772" y="562356"/>
                  </a:lnTo>
                  <a:lnTo>
                    <a:pt x="1223772" y="565404"/>
                  </a:lnTo>
                  <a:lnTo>
                    <a:pt x="1441958" y="580390"/>
                  </a:lnTo>
                  <a:lnTo>
                    <a:pt x="1447596" y="590842"/>
                  </a:lnTo>
                  <a:lnTo>
                    <a:pt x="1223772" y="599948"/>
                  </a:lnTo>
                  <a:lnTo>
                    <a:pt x="1223772" y="611124"/>
                  </a:lnTo>
                  <a:lnTo>
                    <a:pt x="1454277" y="601980"/>
                  </a:lnTo>
                  <a:lnTo>
                    <a:pt x="1456309" y="600964"/>
                  </a:lnTo>
                  <a:lnTo>
                    <a:pt x="1457325" y="600964"/>
                  </a:lnTo>
                  <a:lnTo>
                    <a:pt x="1460246" y="599948"/>
                  </a:lnTo>
                  <a:lnTo>
                    <a:pt x="1467231" y="596900"/>
                  </a:lnTo>
                  <a:lnTo>
                    <a:pt x="1473200" y="593852"/>
                  </a:lnTo>
                  <a:lnTo>
                    <a:pt x="1480185" y="593852"/>
                  </a:lnTo>
                  <a:lnTo>
                    <a:pt x="1660017" y="598932"/>
                  </a:lnTo>
                  <a:lnTo>
                    <a:pt x="1677924" y="588772"/>
                  </a:lnTo>
                  <a:close/>
                </a:path>
                <a:path w="1760220" h="878205">
                  <a:moveTo>
                    <a:pt x="1709928" y="571119"/>
                  </a:moveTo>
                  <a:lnTo>
                    <a:pt x="1481328" y="565023"/>
                  </a:lnTo>
                  <a:lnTo>
                    <a:pt x="1474343" y="565023"/>
                  </a:lnTo>
                  <a:lnTo>
                    <a:pt x="1468374" y="562102"/>
                  </a:lnTo>
                  <a:lnTo>
                    <a:pt x="1461389" y="559054"/>
                  </a:lnTo>
                  <a:lnTo>
                    <a:pt x="1458341" y="558038"/>
                  </a:lnTo>
                  <a:lnTo>
                    <a:pt x="1457452" y="557022"/>
                  </a:lnTo>
                  <a:lnTo>
                    <a:pt x="1454404" y="557022"/>
                  </a:lnTo>
                  <a:lnTo>
                    <a:pt x="1223772" y="534924"/>
                  </a:lnTo>
                  <a:lnTo>
                    <a:pt x="1223772" y="545973"/>
                  </a:lnTo>
                  <a:lnTo>
                    <a:pt x="1454404" y="568071"/>
                  </a:lnTo>
                  <a:lnTo>
                    <a:pt x="1456436" y="569087"/>
                  </a:lnTo>
                  <a:lnTo>
                    <a:pt x="1464310" y="572135"/>
                  </a:lnTo>
                  <a:lnTo>
                    <a:pt x="1472311" y="576072"/>
                  </a:lnTo>
                  <a:lnTo>
                    <a:pt x="1480312" y="576072"/>
                  </a:lnTo>
                  <a:lnTo>
                    <a:pt x="1692021" y="582168"/>
                  </a:lnTo>
                  <a:lnTo>
                    <a:pt x="1709928" y="571119"/>
                  </a:lnTo>
                  <a:close/>
                </a:path>
                <a:path w="1760220" h="878205">
                  <a:moveTo>
                    <a:pt x="1760220" y="585216"/>
                  </a:moveTo>
                  <a:lnTo>
                    <a:pt x="1732788" y="601980"/>
                  </a:lnTo>
                  <a:lnTo>
                    <a:pt x="1754124" y="601980"/>
                  </a:lnTo>
                  <a:lnTo>
                    <a:pt x="1760220" y="595630"/>
                  </a:lnTo>
                  <a:lnTo>
                    <a:pt x="1760220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1761743"/>
              <a:ext cx="169164" cy="990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092" y="1264970"/>
              <a:ext cx="3340735" cy="593090"/>
            </a:xfrm>
            <a:custGeom>
              <a:avLst/>
              <a:gdLst/>
              <a:ahLst/>
              <a:cxnLst/>
              <a:rect l="l" t="t" r="r" b="b"/>
              <a:pathLst>
                <a:path w="3340735" h="593089">
                  <a:moveTo>
                    <a:pt x="1780032" y="380949"/>
                  </a:moveTo>
                  <a:lnTo>
                    <a:pt x="1385697" y="155397"/>
                  </a:lnTo>
                  <a:lnTo>
                    <a:pt x="1403223" y="155397"/>
                  </a:lnTo>
                  <a:lnTo>
                    <a:pt x="1408303" y="154381"/>
                  </a:lnTo>
                  <a:lnTo>
                    <a:pt x="1434084" y="124790"/>
                  </a:lnTo>
                  <a:lnTo>
                    <a:pt x="1423162" y="124790"/>
                  </a:lnTo>
                  <a:lnTo>
                    <a:pt x="1420241" y="132422"/>
                  </a:lnTo>
                  <a:lnTo>
                    <a:pt x="1414932" y="138684"/>
                  </a:lnTo>
                  <a:lnTo>
                    <a:pt x="1407756" y="142925"/>
                  </a:lnTo>
                  <a:lnTo>
                    <a:pt x="1399286" y="144475"/>
                  </a:lnTo>
                  <a:lnTo>
                    <a:pt x="1314958" y="144475"/>
                  </a:lnTo>
                  <a:lnTo>
                    <a:pt x="1306957" y="141554"/>
                  </a:lnTo>
                  <a:lnTo>
                    <a:pt x="1300988" y="136601"/>
                  </a:lnTo>
                  <a:lnTo>
                    <a:pt x="1294003" y="136601"/>
                  </a:lnTo>
                  <a:lnTo>
                    <a:pt x="1294003" y="135585"/>
                  </a:lnTo>
                  <a:lnTo>
                    <a:pt x="1291082" y="135585"/>
                  </a:lnTo>
                  <a:lnTo>
                    <a:pt x="1291082" y="130759"/>
                  </a:lnTo>
                  <a:lnTo>
                    <a:pt x="1296035" y="130759"/>
                  </a:lnTo>
                  <a:lnTo>
                    <a:pt x="1294003" y="127711"/>
                  </a:lnTo>
                  <a:lnTo>
                    <a:pt x="1292098" y="122758"/>
                  </a:lnTo>
                  <a:lnTo>
                    <a:pt x="1291082" y="118821"/>
                  </a:lnTo>
                  <a:lnTo>
                    <a:pt x="1280160" y="118821"/>
                  </a:lnTo>
                  <a:lnTo>
                    <a:pt x="1284986" y="133273"/>
                  </a:lnTo>
                  <a:lnTo>
                    <a:pt x="1294396" y="144881"/>
                  </a:lnTo>
                  <a:lnTo>
                    <a:pt x="1307350" y="152603"/>
                  </a:lnTo>
                  <a:lnTo>
                    <a:pt x="1322832" y="155397"/>
                  </a:lnTo>
                  <a:lnTo>
                    <a:pt x="1380744" y="155397"/>
                  </a:lnTo>
                  <a:lnTo>
                    <a:pt x="1774063" y="380949"/>
                  </a:lnTo>
                  <a:lnTo>
                    <a:pt x="1780032" y="380949"/>
                  </a:lnTo>
                  <a:close/>
                </a:path>
                <a:path w="3340735" h="593089">
                  <a:moveTo>
                    <a:pt x="2058924" y="141427"/>
                  </a:moveTo>
                  <a:lnTo>
                    <a:pt x="2038096" y="140411"/>
                  </a:lnTo>
                  <a:lnTo>
                    <a:pt x="2038985" y="145364"/>
                  </a:lnTo>
                  <a:lnTo>
                    <a:pt x="2028063" y="145364"/>
                  </a:lnTo>
                  <a:lnTo>
                    <a:pt x="2028063" y="140411"/>
                  </a:lnTo>
                  <a:lnTo>
                    <a:pt x="1310005" y="108534"/>
                  </a:lnTo>
                  <a:lnTo>
                    <a:pt x="1304036" y="108534"/>
                  </a:lnTo>
                  <a:lnTo>
                    <a:pt x="1292098" y="107518"/>
                  </a:lnTo>
                  <a:lnTo>
                    <a:pt x="1292098" y="117551"/>
                  </a:lnTo>
                  <a:lnTo>
                    <a:pt x="1281303" y="117551"/>
                  </a:lnTo>
                  <a:lnTo>
                    <a:pt x="1281303" y="107518"/>
                  </a:lnTo>
                  <a:lnTo>
                    <a:pt x="11938" y="51765"/>
                  </a:lnTo>
                  <a:lnTo>
                    <a:pt x="4953" y="55702"/>
                  </a:lnTo>
                  <a:lnTo>
                    <a:pt x="4953" y="58750"/>
                  </a:lnTo>
                  <a:lnTo>
                    <a:pt x="3048" y="60782"/>
                  </a:lnTo>
                  <a:lnTo>
                    <a:pt x="1016" y="61671"/>
                  </a:lnTo>
                  <a:lnTo>
                    <a:pt x="0" y="61671"/>
                  </a:lnTo>
                  <a:lnTo>
                    <a:pt x="1280287" y="117551"/>
                  </a:lnTo>
                  <a:lnTo>
                    <a:pt x="1291209" y="118440"/>
                  </a:lnTo>
                  <a:lnTo>
                    <a:pt x="1405382" y="123520"/>
                  </a:lnTo>
                  <a:lnTo>
                    <a:pt x="1405382" y="122504"/>
                  </a:lnTo>
                  <a:lnTo>
                    <a:pt x="1406398" y="121488"/>
                  </a:lnTo>
                  <a:lnTo>
                    <a:pt x="1406398" y="120472"/>
                  </a:lnTo>
                  <a:lnTo>
                    <a:pt x="1411351" y="120472"/>
                  </a:lnTo>
                  <a:lnTo>
                    <a:pt x="1411351" y="123520"/>
                  </a:lnTo>
                  <a:lnTo>
                    <a:pt x="1423289" y="124409"/>
                  </a:lnTo>
                  <a:lnTo>
                    <a:pt x="1434211" y="124409"/>
                  </a:lnTo>
                  <a:lnTo>
                    <a:pt x="2058924" y="152349"/>
                  </a:lnTo>
                  <a:lnTo>
                    <a:pt x="2058924" y="141427"/>
                  </a:lnTo>
                  <a:close/>
                </a:path>
                <a:path w="3340735" h="593089">
                  <a:moveTo>
                    <a:pt x="2103120" y="42621"/>
                  </a:moveTo>
                  <a:lnTo>
                    <a:pt x="2009203" y="40716"/>
                  </a:lnTo>
                  <a:lnTo>
                    <a:pt x="1671116" y="33858"/>
                  </a:lnTo>
                  <a:lnTo>
                    <a:pt x="1195298" y="24206"/>
                  </a:lnTo>
                  <a:lnTo>
                    <a:pt x="1051293" y="21285"/>
                  </a:lnTo>
                  <a:lnTo>
                    <a:pt x="907300" y="18364"/>
                  </a:lnTo>
                  <a:lnTo>
                    <a:pt x="1473" y="0"/>
                  </a:lnTo>
                  <a:lnTo>
                    <a:pt x="3429" y="965"/>
                  </a:lnTo>
                  <a:lnTo>
                    <a:pt x="4445" y="1854"/>
                  </a:lnTo>
                  <a:lnTo>
                    <a:pt x="5461" y="2870"/>
                  </a:lnTo>
                  <a:lnTo>
                    <a:pt x="5461" y="10617"/>
                  </a:lnTo>
                  <a:lnTo>
                    <a:pt x="618236" y="23190"/>
                  </a:lnTo>
                  <a:lnTo>
                    <a:pt x="618236" y="18364"/>
                  </a:lnTo>
                  <a:lnTo>
                    <a:pt x="629158" y="18364"/>
                  </a:lnTo>
                  <a:lnTo>
                    <a:pt x="629158" y="23190"/>
                  </a:lnTo>
                  <a:lnTo>
                    <a:pt x="660908" y="24206"/>
                  </a:lnTo>
                  <a:lnTo>
                    <a:pt x="660908" y="18364"/>
                  </a:lnTo>
                  <a:lnTo>
                    <a:pt x="671830" y="18364"/>
                  </a:lnTo>
                  <a:lnTo>
                    <a:pt x="671830" y="24206"/>
                  </a:lnTo>
                  <a:lnTo>
                    <a:pt x="832739" y="27127"/>
                  </a:lnTo>
                  <a:lnTo>
                    <a:pt x="832739" y="21285"/>
                  </a:lnTo>
                  <a:lnTo>
                    <a:pt x="843661" y="21285"/>
                  </a:lnTo>
                  <a:lnTo>
                    <a:pt x="843661" y="27127"/>
                  </a:lnTo>
                  <a:lnTo>
                    <a:pt x="875538" y="28016"/>
                  </a:lnTo>
                  <a:lnTo>
                    <a:pt x="875538" y="24206"/>
                  </a:lnTo>
                  <a:lnTo>
                    <a:pt x="886460" y="24206"/>
                  </a:lnTo>
                  <a:lnTo>
                    <a:pt x="886460" y="28016"/>
                  </a:lnTo>
                  <a:lnTo>
                    <a:pt x="1280668" y="36779"/>
                  </a:lnTo>
                  <a:lnTo>
                    <a:pt x="1280668" y="33858"/>
                  </a:lnTo>
                  <a:lnTo>
                    <a:pt x="1291590" y="33858"/>
                  </a:lnTo>
                  <a:lnTo>
                    <a:pt x="1291590" y="36779"/>
                  </a:lnTo>
                  <a:lnTo>
                    <a:pt x="1619377" y="43637"/>
                  </a:lnTo>
                  <a:lnTo>
                    <a:pt x="1619377" y="40716"/>
                  </a:lnTo>
                  <a:lnTo>
                    <a:pt x="1625346" y="40716"/>
                  </a:lnTo>
                  <a:lnTo>
                    <a:pt x="1625346" y="43637"/>
                  </a:lnTo>
                  <a:lnTo>
                    <a:pt x="2001774" y="51384"/>
                  </a:lnTo>
                  <a:lnTo>
                    <a:pt x="2001774" y="48463"/>
                  </a:lnTo>
                  <a:lnTo>
                    <a:pt x="2006727" y="48463"/>
                  </a:lnTo>
                  <a:lnTo>
                    <a:pt x="2006727" y="51384"/>
                  </a:lnTo>
                  <a:lnTo>
                    <a:pt x="2026666" y="51384"/>
                  </a:lnTo>
                  <a:lnTo>
                    <a:pt x="2026666" y="48463"/>
                  </a:lnTo>
                  <a:lnTo>
                    <a:pt x="2026666" y="45542"/>
                  </a:lnTo>
                  <a:lnTo>
                    <a:pt x="2037588" y="45542"/>
                  </a:lnTo>
                  <a:lnTo>
                    <a:pt x="2037588" y="52273"/>
                  </a:lnTo>
                  <a:lnTo>
                    <a:pt x="2090166" y="53289"/>
                  </a:lnTo>
                  <a:lnTo>
                    <a:pt x="2098167" y="45542"/>
                  </a:lnTo>
                  <a:lnTo>
                    <a:pt x="2103120" y="42621"/>
                  </a:lnTo>
                  <a:close/>
                </a:path>
                <a:path w="3340735" h="593089">
                  <a:moveTo>
                    <a:pt x="2644140" y="496773"/>
                  </a:moveTo>
                  <a:lnTo>
                    <a:pt x="2639187" y="496773"/>
                  </a:lnTo>
                  <a:lnTo>
                    <a:pt x="2586101" y="527380"/>
                  </a:lnTo>
                  <a:lnTo>
                    <a:pt x="2584069" y="522427"/>
                  </a:lnTo>
                  <a:lnTo>
                    <a:pt x="2583396" y="521106"/>
                  </a:lnTo>
                  <a:lnTo>
                    <a:pt x="2583688" y="520903"/>
                  </a:lnTo>
                  <a:lnTo>
                    <a:pt x="2584704" y="522935"/>
                  </a:lnTo>
                  <a:lnTo>
                    <a:pt x="2630424" y="497789"/>
                  </a:lnTo>
                  <a:lnTo>
                    <a:pt x="2610485" y="496773"/>
                  </a:lnTo>
                  <a:lnTo>
                    <a:pt x="2548001" y="531571"/>
                  </a:lnTo>
                  <a:lnTo>
                    <a:pt x="2548001" y="532587"/>
                  </a:lnTo>
                  <a:lnTo>
                    <a:pt x="2546985" y="534492"/>
                  </a:lnTo>
                  <a:lnTo>
                    <a:pt x="2546985" y="535508"/>
                  </a:lnTo>
                  <a:lnTo>
                    <a:pt x="2543048" y="543128"/>
                  </a:lnTo>
                  <a:lnTo>
                    <a:pt x="2542032" y="547065"/>
                  </a:lnTo>
                  <a:lnTo>
                    <a:pt x="2581948" y="525310"/>
                  </a:lnTo>
                  <a:lnTo>
                    <a:pt x="2586101" y="530301"/>
                  </a:lnTo>
                  <a:lnTo>
                    <a:pt x="2644140" y="496773"/>
                  </a:lnTo>
                  <a:close/>
                </a:path>
                <a:path w="3340735" h="593089">
                  <a:moveTo>
                    <a:pt x="2680716" y="499313"/>
                  </a:moveTo>
                  <a:lnTo>
                    <a:pt x="2660777" y="498297"/>
                  </a:lnTo>
                  <a:lnTo>
                    <a:pt x="2527554" y="573112"/>
                  </a:lnTo>
                  <a:lnTo>
                    <a:pt x="2519553" y="586943"/>
                  </a:lnTo>
                  <a:lnTo>
                    <a:pt x="2514600" y="592785"/>
                  </a:lnTo>
                  <a:lnTo>
                    <a:pt x="2680716" y="499313"/>
                  </a:lnTo>
                  <a:close/>
                </a:path>
                <a:path w="3340735" h="593089">
                  <a:moveTo>
                    <a:pt x="3243072" y="155397"/>
                  </a:moveTo>
                  <a:lnTo>
                    <a:pt x="3238119" y="155397"/>
                  </a:lnTo>
                  <a:lnTo>
                    <a:pt x="2842260" y="380949"/>
                  </a:lnTo>
                  <a:lnTo>
                    <a:pt x="2848229" y="380949"/>
                  </a:lnTo>
                  <a:lnTo>
                    <a:pt x="3243072" y="155397"/>
                  </a:lnTo>
                  <a:close/>
                </a:path>
                <a:path w="3340735" h="593089">
                  <a:moveTo>
                    <a:pt x="3281172" y="155397"/>
                  </a:moveTo>
                  <a:lnTo>
                    <a:pt x="3259201" y="155397"/>
                  </a:lnTo>
                  <a:lnTo>
                    <a:pt x="2865120" y="380949"/>
                  </a:lnTo>
                  <a:lnTo>
                    <a:pt x="2887980" y="379933"/>
                  </a:lnTo>
                  <a:lnTo>
                    <a:pt x="3074162" y="273634"/>
                  </a:lnTo>
                  <a:lnTo>
                    <a:pt x="3101086" y="257759"/>
                  </a:lnTo>
                  <a:lnTo>
                    <a:pt x="3281172" y="155397"/>
                  </a:lnTo>
                  <a:close/>
                </a:path>
                <a:path w="3340735" h="593089">
                  <a:moveTo>
                    <a:pt x="3334512" y="135585"/>
                  </a:moveTo>
                  <a:lnTo>
                    <a:pt x="3318637" y="135585"/>
                  </a:lnTo>
                  <a:lnTo>
                    <a:pt x="3313684" y="140411"/>
                  </a:lnTo>
                  <a:lnTo>
                    <a:pt x="3305683" y="144221"/>
                  </a:lnTo>
                  <a:lnTo>
                    <a:pt x="3221355" y="144221"/>
                  </a:lnTo>
                  <a:lnTo>
                    <a:pt x="3212935" y="142709"/>
                  </a:lnTo>
                  <a:lnTo>
                    <a:pt x="3205810" y="138569"/>
                  </a:lnTo>
                  <a:lnTo>
                    <a:pt x="3200501" y="132435"/>
                  </a:lnTo>
                  <a:lnTo>
                    <a:pt x="3197606" y="124917"/>
                  </a:lnTo>
                  <a:lnTo>
                    <a:pt x="3186684" y="124917"/>
                  </a:lnTo>
                  <a:lnTo>
                    <a:pt x="3209366" y="152387"/>
                  </a:lnTo>
                  <a:lnTo>
                    <a:pt x="3051048" y="242646"/>
                  </a:lnTo>
                  <a:lnTo>
                    <a:pt x="3033141" y="253568"/>
                  </a:lnTo>
                  <a:lnTo>
                    <a:pt x="3001391" y="271348"/>
                  </a:lnTo>
                  <a:lnTo>
                    <a:pt x="2807208" y="382473"/>
                  </a:lnTo>
                  <a:lnTo>
                    <a:pt x="2830068" y="381457"/>
                  </a:lnTo>
                  <a:lnTo>
                    <a:pt x="3226308" y="155397"/>
                  </a:lnTo>
                  <a:lnTo>
                    <a:pt x="3217291" y="155397"/>
                  </a:lnTo>
                  <a:lnTo>
                    <a:pt x="3213354" y="154381"/>
                  </a:lnTo>
                  <a:lnTo>
                    <a:pt x="3210941" y="153136"/>
                  </a:lnTo>
                  <a:lnTo>
                    <a:pt x="3212465" y="153873"/>
                  </a:lnTo>
                  <a:lnTo>
                    <a:pt x="3297809" y="153873"/>
                  </a:lnTo>
                  <a:lnTo>
                    <a:pt x="3308680" y="152501"/>
                  </a:lnTo>
                  <a:lnTo>
                    <a:pt x="3318726" y="148691"/>
                  </a:lnTo>
                  <a:lnTo>
                    <a:pt x="3327489" y="142900"/>
                  </a:lnTo>
                  <a:lnTo>
                    <a:pt x="3334512" y="135585"/>
                  </a:lnTo>
                  <a:close/>
                </a:path>
                <a:path w="3340735" h="593089">
                  <a:moveTo>
                    <a:pt x="3340608" y="117297"/>
                  </a:moveTo>
                  <a:lnTo>
                    <a:pt x="3329813" y="118313"/>
                  </a:lnTo>
                  <a:lnTo>
                    <a:pt x="3328797" y="122250"/>
                  </a:lnTo>
                  <a:lnTo>
                    <a:pt x="3326765" y="126187"/>
                  </a:lnTo>
                  <a:lnTo>
                    <a:pt x="3323844" y="130124"/>
                  </a:lnTo>
                  <a:lnTo>
                    <a:pt x="3334766" y="130124"/>
                  </a:lnTo>
                  <a:lnTo>
                    <a:pt x="3334766" y="134061"/>
                  </a:lnTo>
                  <a:lnTo>
                    <a:pt x="3337687" y="129108"/>
                  </a:lnTo>
                  <a:lnTo>
                    <a:pt x="3339592" y="123139"/>
                  </a:lnTo>
                  <a:lnTo>
                    <a:pt x="3340608" y="117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2555" y="1264919"/>
              <a:ext cx="103631" cy="76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8836" y="1283207"/>
              <a:ext cx="4004310" cy="134620"/>
            </a:xfrm>
            <a:custGeom>
              <a:avLst/>
              <a:gdLst/>
              <a:ahLst/>
              <a:cxnLst/>
              <a:rect l="l" t="t" r="r" b="b"/>
              <a:pathLst>
                <a:path w="4004309" h="134619">
                  <a:moveTo>
                    <a:pt x="225552" y="3048"/>
                  </a:moveTo>
                  <a:lnTo>
                    <a:pt x="214630" y="3048"/>
                  </a:lnTo>
                  <a:lnTo>
                    <a:pt x="214630" y="18034"/>
                  </a:lnTo>
                  <a:lnTo>
                    <a:pt x="53594" y="13970"/>
                  </a:lnTo>
                  <a:lnTo>
                    <a:pt x="53594" y="0"/>
                  </a:lnTo>
                  <a:lnTo>
                    <a:pt x="42672" y="0"/>
                  </a:lnTo>
                  <a:lnTo>
                    <a:pt x="42672" y="21971"/>
                  </a:lnTo>
                  <a:lnTo>
                    <a:pt x="45593" y="24003"/>
                  </a:lnTo>
                  <a:lnTo>
                    <a:pt x="222504" y="28956"/>
                  </a:lnTo>
                  <a:lnTo>
                    <a:pt x="224536" y="26924"/>
                  </a:lnTo>
                  <a:lnTo>
                    <a:pt x="225552" y="24892"/>
                  </a:lnTo>
                  <a:lnTo>
                    <a:pt x="225552" y="3048"/>
                  </a:lnTo>
                  <a:close/>
                </a:path>
                <a:path w="4004309" h="134619">
                  <a:moveTo>
                    <a:pt x="268224" y="5969"/>
                  </a:moveTo>
                  <a:lnTo>
                    <a:pt x="257302" y="5969"/>
                  </a:lnTo>
                  <a:lnTo>
                    <a:pt x="257302" y="42418"/>
                  </a:lnTo>
                  <a:lnTo>
                    <a:pt x="10922" y="33655"/>
                  </a:lnTo>
                  <a:lnTo>
                    <a:pt x="10922" y="0"/>
                  </a:lnTo>
                  <a:lnTo>
                    <a:pt x="0" y="0"/>
                  </a:lnTo>
                  <a:lnTo>
                    <a:pt x="0" y="37592"/>
                  </a:lnTo>
                  <a:lnTo>
                    <a:pt x="10922" y="38481"/>
                  </a:lnTo>
                  <a:lnTo>
                    <a:pt x="10922" y="43434"/>
                  </a:lnTo>
                  <a:lnTo>
                    <a:pt x="4953" y="43434"/>
                  </a:lnTo>
                  <a:lnTo>
                    <a:pt x="264287" y="53340"/>
                  </a:lnTo>
                  <a:lnTo>
                    <a:pt x="268224" y="49403"/>
                  </a:lnTo>
                  <a:lnTo>
                    <a:pt x="268224" y="5969"/>
                  </a:lnTo>
                  <a:close/>
                </a:path>
                <a:path w="4004309" h="134619">
                  <a:moveTo>
                    <a:pt x="673608" y="15240"/>
                  </a:moveTo>
                  <a:lnTo>
                    <a:pt x="662940" y="15240"/>
                  </a:lnTo>
                  <a:lnTo>
                    <a:pt x="662940" y="99060"/>
                  </a:lnTo>
                  <a:lnTo>
                    <a:pt x="673608" y="99060"/>
                  </a:lnTo>
                  <a:lnTo>
                    <a:pt x="673608" y="15240"/>
                  </a:lnTo>
                  <a:close/>
                </a:path>
                <a:path w="4004309" h="134619">
                  <a:moveTo>
                    <a:pt x="1420368" y="121539"/>
                  </a:moveTo>
                  <a:lnTo>
                    <a:pt x="1418463" y="34417"/>
                  </a:lnTo>
                  <a:lnTo>
                    <a:pt x="1418463" y="27432"/>
                  </a:lnTo>
                  <a:lnTo>
                    <a:pt x="1408176" y="27432"/>
                  </a:lnTo>
                  <a:lnTo>
                    <a:pt x="1408176" y="33401"/>
                  </a:lnTo>
                  <a:lnTo>
                    <a:pt x="1410081" y="121539"/>
                  </a:lnTo>
                  <a:lnTo>
                    <a:pt x="1410081" y="126492"/>
                  </a:lnTo>
                  <a:lnTo>
                    <a:pt x="1420368" y="126492"/>
                  </a:lnTo>
                  <a:lnTo>
                    <a:pt x="1420368" y="121539"/>
                  </a:lnTo>
                  <a:close/>
                </a:path>
                <a:path w="4004309" h="134619">
                  <a:moveTo>
                    <a:pt x="2722499" y="99568"/>
                  </a:moveTo>
                  <a:lnTo>
                    <a:pt x="2721445" y="99568"/>
                  </a:lnTo>
                  <a:lnTo>
                    <a:pt x="2713482" y="99568"/>
                  </a:lnTo>
                  <a:lnTo>
                    <a:pt x="2713482" y="96647"/>
                  </a:lnTo>
                  <a:lnTo>
                    <a:pt x="2713482" y="89789"/>
                  </a:lnTo>
                  <a:lnTo>
                    <a:pt x="2695702" y="90678"/>
                  </a:lnTo>
                  <a:lnTo>
                    <a:pt x="2695702" y="96647"/>
                  </a:lnTo>
                  <a:lnTo>
                    <a:pt x="2689733" y="96647"/>
                  </a:lnTo>
                  <a:lnTo>
                    <a:pt x="2689733" y="90678"/>
                  </a:lnTo>
                  <a:lnTo>
                    <a:pt x="1977898" y="122301"/>
                  </a:lnTo>
                  <a:lnTo>
                    <a:pt x="1977898" y="127254"/>
                  </a:lnTo>
                  <a:lnTo>
                    <a:pt x="1966976" y="127254"/>
                  </a:lnTo>
                  <a:lnTo>
                    <a:pt x="1966976" y="122301"/>
                  </a:lnTo>
                  <a:lnTo>
                    <a:pt x="1946148" y="123317"/>
                  </a:lnTo>
                  <a:lnTo>
                    <a:pt x="1946148" y="134112"/>
                  </a:lnTo>
                  <a:lnTo>
                    <a:pt x="2101037" y="127254"/>
                  </a:lnTo>
                  <a:lnTo>
                    <a:pt x="2568575" y="106553"/>
                  </a:lnTo>
                  <a:lnTo>
                    <a:pt x="2579497" y="106553"/>
                  </a:lnTo>
                  <a:lnTo>
                    <a:pt x="2596388" y="105537"/>
                  </a:lnTo>
                  <a:lnTo>
                    <a:pt x="2596388" y="101600"/>
                  </a:lnTo>
                  <a:lnTo>
                    <a:pt x="2601341" y="101600"/>
                  </a:lnTo>
                  <a:lnTo>
                    <a:pt x="2601341" y="103505"/>
                  </a:lnTo>
                  <a:lnTo>
                    <a:pt x="2602357" y="104521"/>
                  </a:lnTo>
                  <a:lnTo>
                    <a:pt x="2602357" y="105537"/>
                  </a:lnTo>
                  <a:lnTo>
                    <a:pt x="2689161" y="101600"/>
                  </a:lnTo>
                  <a:lnTo>
                    <a:pt x="2711577" y="100584"/>
                  </a:lnTo>
                  <a:lnTo>
                    <a:pt x="2722499" y="99568"/>
                  </a:lnTo>
                  <a:close/>
                </a:path>
                <a:path w="4004309" h="134619">
                  <a:moveTo>
                    <a:pt x="4004056" y="44373"/>
                  </a:moveTo>
                  <a:lnTo>
                    <a:pt x="4001135" y="43434"/>
                  </a:lnTo>
                  <a:lnTo>
                    <a:pt x="4000119" y="41402"/>
                  </a:lnTo>
                  <a:lnTo>
                    <a:pt x="4000119" y="38481"/>
                  </a:lnTo>
                  <a:lnTo>
                    <a:pt x="3993134" y="33528"/>
                  </a:lnTo>
                  <a:lnTo>
                    <a:pt x="2724404" y="89789"/>
                  </a:lnTo>
                  <a:lnTo>
                    <a:pt x="2724391" y="99453"/>
                  </a:lnTo>
                  <a:lnTo>
                    <a:pt x="4004056" y="44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2444" y="870203"/>
              <a:ext cx="3429000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58568" y="1296923"/>
              <a:ext cx="2365375" cy="935990"/>
            </a:xfrm>
            <a:custGeom>
              <a:avLst/>
              <a:gdLst/>
              <a:ahLst/>
              <a:cxnLst/>
              <a:rect l="l" t="t" r="r" b="b"/>
              <a:pathLst>
                <a:path w="2365375" h="935989">
                  <a:moveTo>
                    <a:pt x="630936" y="25400"/>
                  </a:moveTo>
                  <a:lnTo>
                    <a:pt x="620014" y="24384"/>
                  </a:lnTo>
                  <a:lnTo>
                    <a:pt x="35814" y="0"/>
                  </a:lnTo>
                  <a:lnTo>
                    <a:pt x="6985" y="18288"/>
                  </a:lnTo>
                  <a:lnTo>
                    <a:pt x="0" y="22352"/>
                  </a:lnTo>
                  <a:lnTo>
                    <a:pt x="2921" y="27432"/>
                  </a:lnTo>
                  <a:lnTo>
                    <a:pt x="13970" y="19304"/>
                  </a:lnTo>
                  <a:lnTo>
                    <a:pt x="36703" y="5080"/>
                  </a:lnTo>
                  <a:lnTo>
                    <a:pt x="622935" y="30480"/>
                  </a:lnTo>
                  <a:lnTo>
                    <a:pt x="630936" y="30480"/>
                  </a:lnTo>
                  <a:lnTo>
                    <a:pt x="630936" y="25400"/>
                  </a:lnTo>
                  <a:close/>
                </a:path>
                <a:path w="2365375" h="935989">
                  <a:moveTo>
                    <a:pt x="2365248" y="933704"/>
                  </a:moveTo>
                  <a:lnTo>
                    <a:pt x="2358263" y="918972"/>
                  </a:lnTo>
                  <a:lnTo>
                    <a:pt x="2343277" y="885444"/>
                  </a:lnTo>
                  <a:lnTo>
                    <a:pt x="2318004" y="885444"/>
                  </a:lnTo>
                  <a:lnTo>
                    <a:pt x="2318004" y="778764"/>
                  </a:lnTo>
                  <a:lnTo>
                    <a:pt x="2311908" y="778764"/>
                  </a:lnTo>
                  <a:lnTo>
                    <a:pt x="2311908" y="885444"/>
                  </a:lnTo>
                  <a:lnTo>
                    <a:pt x="2286127" y="885444"/>
                  </a:lnTo>
                  <a:lnTo>
                    <a:pt x="2269109" y="921004"/>
                  </a:lnTo>
                  <a:lnTo>
                    <a:pt x="2263140" y="931799"/>
                  </a:lnTo>
                  <a:lnTo>
                    <a:pt x="2268093" y="933704"/>
                  </a:lnTo>
                  <a:lnTo>
                    <a:pt x="2270125" y="928878"/>
                  </a:lnTo>
                  <a:lnTo>
                    <a:pt x="2289175" y="891413"/>
                  </a:lnTo>
                  <a:lnTo>
                    <a:pt x="2339213" y="891413"/>
                  </a:lnTo>
                  <a:lnTo>
                    <a:pt x="2357247" y="928878"/>
                  </a:lnTo>
                  <a:lnTo>
                    <a:pt x="2360295" y="935736"/>
                  </a:lnTo>
                  <a:lnTo>
                    <a:pt x="2365248" y="933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3595" y="1776983"/>
              <a:ext cx="320675" cy="324485"/>
            </a:xfrm>
            <a:custGeom>
              <a:avLst/>
              <a:gdLst/>
              <a:ahLst/>
              <a:cxnLst/>
              <a:rect l="l" t="t" r="r" b="b"/>
              <a:pathLst>
                <a:path w="320675" h="324485">
                  <a:moveTo>
                    <a:pt x="160020" y="0"/>
                  </a:moveTo>
                  <a:lnTo>
                    <a:pt x="160020" y="324357"/>
                  </a:lnTo>
                </a:path>
                <a:path w="320675" h="324485">
                  <a:moveTo>
                    <a:pt x="0" y="161543"/>
                  </a:moveTo>
                  <a:lnTo>
                    <a:pt x="320167" y="16154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6">
            <a:extLst>
              <a:ext uri="{FF2B5EF4-FFF2-40B4-BE49-F238E27FC236}">
                <a16:creationId xmlns:a16="http://schemas.microsoft.com/office/drawing/2014/main" id="{35222F66-2C80-45E1-8D8C-6D5F07E6818A}"/>
              </a:ext>
            </a:extLst>
          </p:cNvPr>
          <p:cNvSpPr txBox="1"/>
          <p:nvPr/>
        </p:nvSpPr>
        <p:spPr>
          <a:xfrm>
            <a:off x="1371600" y="2464054"/>
            <a:ext cx="72298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0" marR="5080" indent="-1670685" algn="l">
              <a:spcBef>
                <a:spcPts val="100"/>
              </a:spcBef>
            </a:pPr>
            <a:r>
              <a:rPr lang="fr-MA" sz="3600" b="1" spc="-210" dirty="0">
                <a:solidFill>
                  <a:srgbClr val="FFFFFF"/>
                </a:solidFill>
                <a:latin typeface="Verdana"/>
                <a:cs typeface="Verdana"/>
              </a:rPr>
              <a:t>05-</a:t>
            </a:r>
            <a:r>
              <a:rPr lang="fr-FR" sz="36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fr-FR" sz="3600" b="1" spc="-30" dirty="0" err="1">
                <a:solidFill>
                  <a:schemeClr val="bg1"/>
                </a:solidFill>
                <a:latin typeface="Verdana"/>
                <a:cs typeface="Verdana"/>
              </a:rPr>
              <a:t>Feature</a:t>
            </a:r>
            <a:r>
              <a:rPr lang="fr-FR" sz="3600" b="1" spc="-30" dirty="0">
                <a:solidFill>
                  <a:schemeClr val="bg1"/>
                </a:solidFill>
                <a:latin typeface="Verdana"/>
                <a:cs typeface="Verdana"/>
              </a:rPr>
              <a:t> Engineering</a:t>
            </a:r>
            <a:endParaRPr lang="fr-MA" sz="3600" dirty="0"/>
          </a:p>
        </p:txBody>
      </p:sp>
    </p:spTree>
    <p:extLst>
      <p:ext uri="{BB962C8B-B14F-4D97-AF65-F5344CB8AC3E}">
        <p14:creationId xmlns:p14="http://schemas.microsoft.com/office/powerpoint/2010/main" val="86612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7527" y="511810"/>
            <a:ext cx="8068945" cy="4119879"/>
            <a:chOff x="537781" y="511873"/>
            <a:chExt cx="8068945" cy="4119879"/>
          </a:xfrm>
        </p:grpSpPr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2000" y="2038350"/>
            <a:ext cx="7620000" cy="10586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fr-FR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Encodage</a:t>
            </a:r>
            <a:r>
              <a:rPr lang="fr-FR" sz="3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 préparation des variables</a:t>
            </a:r>
          </a:p>
        </p:txBody>
      </p:sp>
      <p:pic>
        <p:nvPicPr>
          <p:cNvPr id="30" name="object 8">
            <a:extLst>
              <a:ext uri="{FF2B5EF4-FFF2-40B4-BE49-F238E27FC236}">
                <a16:creationId xmlns:a16="http://schemas.microsoft.com/office/drawing/2014/main" id="{4B923AEF-0281-450E-9A87-251A2C3C4B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 flipH="1">
            <a:off x="565997" y="742950"/>
            <a:ext cx="3048000" cy="12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38429" y="-16765"/>
            <a:ext cx="9282429" cy="5160265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sp>
        <p:nvSpPr>
          <p:cNvPr id="27" name="Rectangle 2">
            <a:extLst>
              <a:ext uri="{FF2B5EF4-FFF2-40B4-BE49-F238E27FC236}">
                <a16:creationId xmlns:a16="http://schemas.microsoft.com/office/drawing/2014/main" id="{E66ABC1B-543A-4EEC-B00A-DEBCF2C5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63" y="1660774"/>
            <a:ext cx="8406835" cy="2000548"/>
          </a:xfrm>
          <a:prstGeom prst="rect">
            <a:avLst/>
          </a:prstGeom>
          <a:noFill/>
          <a:ln w="19050">
            <a:solidFill>
              <a:srgbClr val="0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fr-FR" altLang="fr-FR" sz="14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La variable « 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Source</a:t>
            </a:r>
            <a:r>
              <a:rPr lang="fr-FR" altLang="fr-FR" sz="1200" b="1" dirty="0">
                <a:solidFill>
                  <a:schemeClr val="bg1"/>
                </a:solidFill>
                <a:latin typeface="Verdana"/>
                <a:ea typeface="+mj-ea"/>
              </a:rPr>
              <a:t>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»</a:t>
            </a:r>
            <a:r>
              <a:rPr lang="fr-FR" altLang="fr-FR" sz="1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 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a été transformée en variables binaires via </a:t>
            </a:r>
            <a:r>
              <a:rPr lang="fr-FR" altLang="fr-FR" sz="1200" b="1" dirty="0" err="1">
                <a:solidFill>
                  <a:schemeClr val="bg1"/>
                </a:solidFill>
                <a:latin typeface="Verdana"/>
                <a:ea typeface="+mj-ea"/>
              </a:rPr>
              <a:t>One-Hot</a:t>
            </a:r>
            <a:r>
              <a:rPr lang="fr-FR" altLang="fr-FR" sz="1200" b="1" dirty="0">
                <a:solidFill>
                  <a:schemeClr val="bg1"/>
                </a:solidFill>
                <a:latin typeface="Verdana"/>
                <a:ea typeface="+mj-ea"/>
              </a:rPr>
              <a:t> </a:t>
            </a:r>
            <a:r>
              <a:rPr lang="fr-FR" altLang="fr-FR" sz="1200" b="1" dirty="0" err="1">
                <a:solidFill>
                  <a:schemeClr val="bg1"/>
                </a:solidFill>
                <a:latin typeface="Verdana"/>
                <a:ea typeface="+mj-ea"/>
              </a:rPr>
              <a:t>Encoding</a:t>
            </a:r>
            <a:r>
              <a:rPr lang="fr-FR" altLang="fr-FR" sz="1200" b="1" dirty="0">
                <a:solidFill>
                  <a:schemeClr val="bg1"/>
                </a:solidFill>
                <a:latin typeface="Verdana"/>
                <a:ea typeface="+mj-ea"/>
              </a:rPr>
              <a:t>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pour représenter chaque ville de départ.</a:t>
            </a: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Les variables «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 </a:t>
            </a:r>
            <a:r>
              <a:rPr lang="fr-FR" altLang="fr-FR" sz="12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Airline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 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» et « 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Destination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 » ont été encodées par </a:t>
            </a:r>
            <a:r>
              <a:rPr lang="fr-FR" altLang="fr-FR" sz="1200" b="1" dirty="0">
                <a:solidFill>
                  <a:schemeClr val="bg1"/>
                </a:solidFill>
                <a:latin typeface="Verdana"/>
                <a:ea typeface="+mj-ea"/>
              </a:rPr>
              <a:t>Target </a:t>
            </a:r>
            <a:r>
              <a:rPr lang="fr-FR" altLang="fr-FR" sz="1200" b="1" dirty="0" err="1">
                <a:solidFill>
                  <a:schemeClr val="bg1"/>
                </a:solidFill>
                <a:latin typeface="Verdana"/>
                <a:ea typeface="+mj-ea"/>
              </a:rPr>
              <a:t>Guided</a:t>
            </a:r>
            <a:r>
              <a:rPr lang="fr-FR" altLang="fr-FR" sz="1200" b="1" dirty="0">
                <a:solidFill>
                  <a:schemeClr val="bg1"/>
                </a:solidFill>
                <a:latin typeface="Verdana"/>
                <a:ea typeface="+mj-ea"/>
              </a:rPr>
              <a:t> Ordinal </a:t>
            </a:r>
            <a:r>
              <a:rPr lang="fr-FR" altLang="fr-FR" sz="1200" b="1" dirty="0" err="1">
                <a:solidFill>
                  <a:schemeClr val="bg1"/>
                </a:solidFill>
                <a:latin typeface="Verdana"/>
                <a:ea typeface="+mj-ea"/>
              </a:rPr>
              <a:t>Encoding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, en attribuant un rang à chaque catégorie selon le </a:t>
            </a:r>
            <a:r>
              <a:rPr lang="fr-FR" altLang="fr-FR" sz="1200" b="1" dirty="0">
                <a:solidFill>
                  <a:schemeClr val="bg1"/>
                </a:solidFill>
                <a:latin typeface="Verdana"/>
                <a:ea typeface="+mj-ea"/>
              </a:rPr>
              <a:t>prix moyen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des billets.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La variable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Total_Stops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, de nature ordinale, a été convertie par Label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Encoding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 : (Non-stop = 0 ; 1 stop = 1 ; 2 stops = 2 ; etc.)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400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AD62BB8-6732-4076-B6EA-DC04AA3EEEE1}"/>
              </a:ext>
            </a:extLst>
          </p:cNvPr>
          <p:cNvSpPr txBox="1"/>
          <p:nvPr/>
        </p:nvSpPr>
        <p:spPr>
          <a:xfrm>
            <a:off x="1785272" y="895350"/>
            <a:ext cx="54794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highlight>
                  <a:srgbClr val="008080"/>
                </a:highlight>
                <a:latin typeface="Bookman Old Style" panose="02050604050505020204" pitchFamily="18" charset="0"/>
              </a:rPr>
              <a:t>Transformation des variables</a:t>
            </a:r>
            <a:endParaRPr lang="fr-MA" sz="2800" dirty="0">
              <a:solidFill>
                <a:schemeClr val="bg1"/>
              </a:solidFill>
              <a:highlight>
                <a:srgbClr val="008080"/>
              </a:highligh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89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0" y="-16766"/>
            <a:ext cx="9282429" cy="5160265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0CF7922-D527-4DE8-8846-D5B3F545D3BE}"/>
              </a:ext>
            </a:extLst>
          </p:cNvPr>
          <p:cNvSpPr txBox="1"/>
          <p:nvPr/>
        </p:nvSpPr>
        <p:spPr>
          <a:xfrm>
            <a:off x="341718" y="891868"/>
            <a:ext cx="840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highlight>
                  <a:srgbClr val="008080"/>
                </a:highlight>
                <a:latin typeface="Bookman Old Style" panose="02050604050505020204" pitchFamily="18" charset="0"/>
              </a:rPr>
              <a:t>Suppression des colonnes non nécessaires</a:t>
            </a:r>
            <a:endParaRPr lang="fr-MA" sz="2800" dirty="0">
              <a:solidFill>
                <a:schemeClr val="bg1"/>
              </a:solidFill>
              <a:highlight>
                <a:srgbClr val="008080"/>
              </a:highlight>
              <a:latin typeface="Bookman Old Style" panose="02050604050505020204" pitchFamily="18" charset="0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313CF51E-2A12-40D5-91D8-3B2703C5E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55" y="1767207"/>
            <a:ext cx="8530278" cy="1938992"/>
          </a:xfrm>
          <a:prstGeom prst="rect">
            <a:avLst/>
          </a:prstGeom>
          <a:noFill/>
          <a:ln w="19050">
            <a:solidFill>
              <a:srgbClr val="0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Plusieurs colonnes ont été supprimées pour réduire la redondance ou en raison de leur faible utilité pour la prédiction :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lvl="1" indent="-17145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Additional_Info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: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majoritairement « 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no_info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 » </a:t>
            </a:r>
          </a:p>
          <a:p>
            <a:pPr marL="171450" lvl="1" indent="-17145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Date_of_Journey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: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déjà décomposée en jour, mois et heure</a:t>
            </a:r>
          </a:p>
          <a:p>
            <a:pPr marL="171450" lvl="1" indent="-17145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Duration_total_mins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: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remplacée par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Duration_hours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 et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Duration_mins</a:t>
            </a: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lvl="1" indent="-17145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Source :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déjà encodée en variables binaires</a:t>
            </a:r>
          </a:p>
          <a:p>
            <a:pPr marL="171450" lvl="1" indent="-17145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Journey_year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: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constante (toujours 2019)</a:t>
            </a:r>
          </a:p>
          <a:p>
            <a:pPr marL="171450" lvl="1" indent="-17145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Duration :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redondante avec les nouvelles colonnes</a:t>
            </a:r>
          </a:p>
          <a:p>
            <a:pPr marL="171450" lvl="1" indent="-17145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Route :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fortement liée à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Total_Stops</a:t>
            </a: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302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7527" y="511810"/>
            <a:ext cx="8068945" cy="4119879"/>
            <a:chOff x="537781" y="511873"/>
            <a:chExt cx="8068945" cy="4119879"/>
          </a:xfrm>
        </p:grpSpPr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2000" y="2250340"/>
            <a:ext cx="762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fr-FR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Sélection des variables</a:t>
            </a:r>
            <a:endParaRPr lang="fr-FR" sz="3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object 8">
            <a:extLst>
              <a:ext uri="{FF2B5EF4-FFF2-40B4-BE49-F238E27FC236}">
                <a16:creationId xmlns:a16="http://schemas.microsoft.com/office/drawing/2014/main" id="{4B923AEF-0281-450E-9A87-251A2C3C4B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 flipH="1">
            <a:off x="565997" y="742950"/>
            <a:ext cx="3048000" cy="12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5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15868"/>
            <a:ext cx="1081481" cy="19276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3027" y="0"/>
            <a:ext cx="940971" cy="13060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20520" y="3628390"/>
            <a:ext cx="15036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5995" y="3628390"/>
            <a:ext cx="2110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2159" y="3571240"/>
            <a:ext cx="10877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 dirty="0">
              <a:latin typeface="Tahoma"/>
              <a:cs typeface="Tahoma"/>
            </a:endParaRPr>
          </a:p>
        </p:txBody>
      </p:sp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5A7B57B8-9E4A-42AC-A748-F2754F9F3A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863077"/>
              </p:ext>
            </p:extLst>
          </p:nvPr>
        </p:nvGraphicFramePr>
        <p:xfrm>
          <a:off x="1524000" y="590550"/>
          <a:ext cx="6096000" cy="401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2814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82429" cy="5160265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0CF7922-D527-4DE8-8846-D5B3F545D3BE}"/>
              </a:ext>
            </a:extLst>
          </p:cNvPr>
          <p:cNvSpPr txBox="1"/>
          <p:nvPr/>
        </p:nvSpPr>
        <p:spPr>
          <a:xfrm>
            <a:off x="281108" y="1039257"/>
            <a:ext cx="840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highlight>
                  <a:srgbClr val="008080"/>
                </a:highlight>
                <a:latin typeface="Bookman Old Style" panose="02050604050505020204" pitchFamily="18" charset="0"/>
              </a:rPr>
              <a:t>Sélection des variables</a:t>
            </a:r>
            <a:endParaRPr lang="fr-MA" sz="2800" dirty="0">
              <a:solidFill>
                <a:schemeClr val="bg1"/>
              </a:solidFill>
              <a:highlight>
                <a:srgbClr val="008080"/>
              </a:highlight>
              <a:latin typeface="Bookman Old Style" panose="02050604050505020204" pitchFamily="18" charset="0"/>
            </a:endParaRP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313CF51E-2A12-40D5-91D8-3B2703C5E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7" y="1481379"/>
            <a:ext cx="8530278" cy="1938992"/>
          </a:xfrm>
          <a:prstGeom prst="rect">
            <a:avLst/>
          </a:prstGeom>
          <a:noFill/>
          <a:ln w="19050">
            <a:solidFill>
              <a:srgbClr val="0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Utilisation de </a:t>
            </a:r>
            <a:r>
              <a:rPr lang="fr-FR" altLang="fr-FR" sz="12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mutual_info_regression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(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Sklearn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) pour mesurer l'information mutuelle entre chaque variable et le prix.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Permet de détecter les relations (même non linéaires) entre les variables explicatives et la cible.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Variables avec scores faibles (peu informatives) supprimées (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Source_Mumbai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,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Source_Chennai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)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Objectif : «</a:t>
            </a:r>
            <a:r>
              <a:rPr lang="fr-FR" altLang="fr-FR" sz="1200" b="1" dirty="0">
                <a:solidFill>
                  <a:schemeClr val="bg1"/>
                </a:solidFill>
                <a:latin typeface="Bookman Old Style" panose="02050604050505020204" pitchFamily="18" charset="0"/>
                <a:ea typeface="+mj-ea"/>
              </a:rPr>
              <a:t>réduire la dimensionnalité 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» et « </a:t>
            </a:r>
            <a:r>
              <a:rPr lang="fr-FR" altLang="fr-FR" sz="1200" b="1" dirty="0">
                <a:solidFill>
                  <a:schemeClr val="bg1"/>
                </a:solidFill>
                <a:latin typeface="Bookman Old Style" panose="02050604050505020204" pitchFamily="18" charset="0"/>
                <a:ea typeface="+mj-ea"/>
              </a:rPr>
              <a:t>améliorer les performances du modèle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 »</a:t>
            </a:r>
            <a:endParaRPr lang="fr-FR" altLang="fr-FR" sz="1200" b="1" dirty="0">
              <a:solidFill>
                <a:schemeClr val="bg1"/>
              </a:solidFill>
              <a:latin typeface="Bookman Old Style" panose="02050604050505020204" pitchFamily="18" charset="0"/>
              <a:ea typeface="+mj-ea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438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62555" y="870203"/>
            <a:ext cx="4819015" cy="1432560"/>
            <a:chOff x="2162555" y="870203"/>
            <a:chExt cx="4819015" cy="14325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500" y="2157983"/>
              <a:ext cx="70103" cy="655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90416" y="1894331"/>
              <a:ext cx="341630" cy="245745"/>
            </a:xfrm>
            <a:custGeom>
              <a:avLst/>
              <a:gdLst/>
              <a:ahLst/>
              <a:cxnLst/>
              <a:rect l="l" t="t" r="r" b="b"/>
              <a:pathLst>
                <a:path w="341629" h="245744">
                  <a:moveTo>
                    <a:pt x="318516" y="6985"/>
                  </a:moveTo>
                  <a:lnTo>
                    <a:pt x="315468" y="4953"/>
                  </a:lnTo>
                  <a:lnTo>
                    <a:pt x="312547" y="2032"/>
                  </a:lnTo>
                  <a:lnTo>
                    <a:pt x="309499" y="0"/>
                  </a:lnTo>
                  <a:lnTo>
                    <a:pt x="77724" y="140081"/>
                  </a:lnTo>
                  <a:lnTo>
                    <a:pt x="32550" y="157111"/>
                  </a:lnTo>
                  <a:lnTo>
                    <a:pt x="16383" y="158242"/>
                  </a:lnTo>
                  <a:lnTo>
                    <a:pt x="10160" y="158115"/>
                  </a:lnTo>
                  <a:lnTo>
                    <a:pt x="7112" y="157861"/>
                  </a:lnTo>
                  <a:lnTo>
                    <a:pt x="6096" y="168783"/>
                  </a:lnTo>
                  <a:lnTo>
                    <a:pt x="51092" y="164033"/>
                  </a:lnTo>
                  <a:lnTo>
                    <a:pt x="83693" y="148971"/>
                  </a:lnTo>
                  <a:lnTo>
                    <a:pt x="318516" y="6985"/>
                  </a:lnTo>
                  <a:close/>
                </a:path>
                <a:path w="341629" h="245744">
                  <a:moveTo>
                    <a:pt x="341376" y="21209"/>
                  </a:moveTo>
                  <a:lnTo>
                    <a:pt x="338455" y="19304"/>
                  </a:lnTo>
                  <a:lnTo>
                    <a:pt x="330454" y="15240"/>
                  </a:lnTo>
                  <a:lnTo>
                    <a:pt x="19812" y="203454"/>
                  </a:lnTo>
                  <a:lnTo>
                    <a:pt x="19812" y="211455"/>
                  </a:lnTo>
                  <a:lnTo>
                    <a:pt x="16891" y="211455"/>
                  </a:lnTo>
                  <a:lnTo>
                    <a:pt x="16891" y="205486"/>
                  </a:lnTo>
                  <a:lnTo>
                    <a:pt x="15875" y="206502"/>
                  </a:lnTo>
                  <a:lnTo>
                    <a:pt x="13970" y="207518"/>
                  </a:lnTo>
                  <a:lnTo>
                    <a:pt x="13970" y="208534"/>
                  </a:lnTo>
                  <a:lnTo>
                    <a:pt x="12954" y="209550"/>
                  </a:lnTo>
                  <a:lnTo>
                    <a:pt x="9906" y="222377"/>
                  </a:lnTo>
                  <a:lnTo>
                    <a:pt x="9017" y="227457"/>
                  </a:lnTo>
                  <a:lnTo>
                    <a:pt x="5969" y="230378"/>
                  </a:lnTo>
                  <a:lnTo>
                    <a:pt x="2032" y="233426"/>
                  </a:lnTo>
                  <a:lnTo>
                    <a:pt x="0" y="245364"/>
                  </a:lnTo>
                  <a:lnTo>
                    <a:pt x="22860" y="214503"/>
                  </a:lnTo>
                  <a:lnTo>
                    <a:pt x="341376" y="2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3067" y="1988819"/>
              <a:ext cx="124968" cy="169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3395" y="2157983"/>
              <a:ext cx="70103" cy="655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2208" y="1894331"/>
              <a:ext cx="341630" cy="243840"/>
            </a:xfrm>
            <a:custGeom>
              <a:avLst/>
              <a:gdLst/>
              <a:ahLst/>
              <a:cxnLst/>
              <a:rect l="l" t="t" r="r" b="b"/>
              <a:pathLst>
                <a:path w="341629" h="243839">
                  <a:moveTo>
                    <a:pt x="335280" y="169164"/>
                  </a:moveTo>
                  <a:lnTo>
                    <a:pt x="334264" y="158242"/>
                  </a:lnTo>
                  <a:lnTo>
                    <a:pt x="326263" y="158242"/>
                  </a:lnTo>
                  <a:lnTo>
                    <a:pt x="309562" y="157124"/>
                  </a:lnTo>
                  <a:lnTo>
                    <a:pt x="293585" y="153771"/>
                  </a:lnTo>
                  <a:lnTo>
                    <a:pt x="278320" y="148170"/>
                  </a:lnTo>
                  <a:lnTo>
                    <a:pt x="263779" y="140335"/>
                  </a:lnTo>
                  <a:lnTo>
                    <a:pt x="33401" y="0"/>
                  </a:lnTo>
                  <a:lnTo>
                    <a:pt x="30353" y="2032"/>
                  </a:lnTo>
                  <a:lnTo>
                    <a:pt x="27432" y="4953"/>
                  </a:lnTo>
                  <a:lnTo>
                    <a:pt x="24384" y="6985"/>
                  </a:lnTo>
                  <a:lnTo>
                    <a:pt x="258826" y="149225"/>
                  </a:lnTo>
                  <a:lnTo>
                    <a:pt x="274231" y="157810"/>
                  </a:lnTo>
                  <a:lnTo>
                    <a:pt x="290677" y="164058"/>
                  </a:lnTo>
                  <a:lnTo>
                    <a:pt x="308063" y="167881"/>
                  </a:lnTo>
                  <a:lnTo>
                    <a:pt x="326263" y="169164"/>
                  </a:lnTo>
                  <a:lnTo>
                    <a:pt x="335280" y="169164"/>
                  </a:lnTo>
                  <a:close/>
                </a:path>
                <a:path w="341629" h="243839">
                  <a:moveTo>
                    <a:pt x="341376" y="243840"/>
                  </a:moveTo>
                  <a:lnTo>
                    <a:pt x="340360" y="231902"/>
                  </a:lnTo>
                  <a:lnTo>
                    <a:pt x="336423" y="229870"/>
                  </a:lnTo>
                  <a:lnTo>
                    <a:pt x="333375" y="226949"/>
                  </a:lnTo>
                  <a:lnTo>
                    <a:pt x="331470" y="221996"/>
                  </a:lnTo>
                  <a:lnTo>
                    <a:pt x="328422" y="209042"/>
                  </a:lnTo>
                  <a:lnTo>
                    <a:pt x="328422" y="208026"/>
                  </a:lnTo>
                  <a:lnTo>
                    <a:pt x="327406" y="205994"/>
                  </a:lnTo>
                  <a:lnTo>
                    <a:pt x="326517" y="205994"/>
                  </a:lnTo>
                  <a:lnTo>
                    <a:pt x="325501" y="205105"/>
                  </a:lnTo>
                  <a:lnTo>
                    <a:pt x="325501" y="212979"/>
                  </a:lnTo>
                  <a:lnTo>
                    <a:pt x="322453" y="212979"/>
                  </a:lnTo>
                  <a:lnTo>
                    <a:pt x="322453" y="204089"/>
                  </a:lnTo>
                  <a:lnTo>
                    <a:pt x="10922" y="15240"/>
                  </a:lnTo>
                  <a:lnTo>
                    <a:pt x="8001" y="17272"/>
                  </a:lnTo>
                  <a:lnTo>
                    <a:pt x="0" y="21209"/>
                  </a:lnTo>
                  <a:lnTo>
                    <a:pt x="318516" y="213995"/>
                  </a:lnTo>
                  <a:lnTo>
                    <a:pt x="321564" y="224917"/>
                  </a:lnTo>
                  <a:lnTo>
                    <a:pt x="324065" y="231775"/>
                  </a:lnTo>
                  <a:lnTo>
                    <a:pt x="328460" y="237337"/>
                  </a:lnTo>
                  <a:lnTo>
                    <a:pt x="334365" y="241427"/>
                  </a:lnTo>
                  <a:lnTo>
                    <a:pt x="341376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3" y="1988819"/>
              <a:ext cx="126491" cy="169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1932431"/>
              <a:ext cx="175259" cy="370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1212" y="937259"/>
              <a:ext cx="1760220" cy="878205"/>
            </a:xfrm>
            <a:custGeom>
              <a:avLst/>
              <a:gdLst/>
              <a:ahLst/>
              <a:cxnLst/>
              <a:rect l="l" t="t" r="r" b="b"/>
              <a:pathLst>
                <a:path w="1760220" h="878205">
                  <a:moveTo>
                    <a:pt x="207264" y="601980"/>
                  </a:moveTo>
                  <a:lnTo>
                    <a:pt x="181356" y="586740"/>
                  </a:lnTo>
                  <a:lnTo>
                    <a:pt x="181356" y="595884"/>
                  </a:lnTo>
                  <a:lnTo>
                    <a:pt x="187579" y="601980"/>
                  </a:lnTo>
                  <a:lnTo>
                    <a:pt x="207264" y="601980"/>
                  </a:lnTo>
                  <a:close/>
                </a:path>
                <a:path w="1760220" h="878205">
                  <a:moveTo>
                    <a:pt x="416052" y="708660"/>
                  </a:moveTo>
                  <a:lnTo>
                    <a:pt x="21971" y="483108"/>
                  </a:lnTo>
                  <a:lnTo>
                    <a:pt x="0" y="483108"/>
                  </a:lnTo>
                  <a:lnTo>
                    <a:pt x="182118" y="586486"/>
                  </a:lnTo>
                  <a:lnTo>
                    <a:pt x="207010" y="601345"/>
                  </a:lnTo>
                  <a:lnTo>
                    <a:pt x="393192" y="707644"/>
                  </a:lnTo>
                  <a:lnTo>
                    <a:pt x="416052" y="708660"/>
                  </a:lnTo>
                  <a:close/>
                </a:path>
                <a:path w="1760220" h="878205">
                  <a:moveTo>
                    <a:pt x="717804" y="562356"/>
                  </a:moveTo>
                  <a:lnTo>
                    <a:pt x="498602" y="577342"/>
                  </a:lnTo>
                  <a:lnTo>
                    <a:pt x="487680" y="596392"/>
                  </a:lnTo>
                  <a:lnTo>
                    <a:pt x="490080" y="597230"/>
                  </a:lnTo>
                  <a:lnTo>
                    <a:pt x="489966" y="597408"/>
                  </a:lnTo>
                  <a:lnTo>
                    <a:pt x="487045" y="596392"/>
                  </a:lnTo>
                  <a:lnTo>
                    <a:pt x="489966" y="591566"/>
                  </a:lnTo>
                  <a:lnTo>
                    <a:pt x="488950" y="591566"/>
                  </a:lnTo>
                  <a:lnTo>
                    <a:pt x="473976" y="586028"/>
                  </a:lnTo>
                  <a:lnTo>
                    <a:pt x="467753" y="584365"/>
                  </a:lnTo>
                  <a:lnTo>
                    <a:pt x="461264" y="583692"/>
                  </a:lnTo>
                  <a:lnTo>
                    <a:pt x="262128" y="589534"/>
                  </a:lnTo>
                  <a:lnTo>
                    <a:pt x="280035" y="599440"/>
                  </a:lnTo>
                  <a:lnTo>
                    <a:pt x="462280" y="594487"/>
                  </a:lnTo>
                  <a:lnTo>
                    <a:pt x="468122" y="594487"/>
                  </a:lnTo>
                  <a:lnTo>
                    <a:pt x="482092" y="600329"/>
                  </a:lnTo>
                  <a:lnTo>
                    <a:pt x="485013" y="601345"/>
                  </a:lnTo>
                  <a:lnTo>
                    <a:pt x="486029" y="601345"/>
                  </a:lnTo>
                  <a:lnTo>
                    <a:pt x="487045" y="602361"/>
                  </a:lnTo>
                  <a:lnTo>
                    <a:pt x="717804" y="611124"/>
                  </a:lnTo>
                  <a:lnTo>
                    <a:pt x="717804" y="601345"/>
                  </a:lnTo>
                  <a:lnTo>
                    <a:pt x="493903" y="591566"/>
                  </a:lnTo>
                  <a:lnTo>
                    <a:pt x="492582" y="593521"/>
                  </a:lnTo>
                  <a:lnTo>
                    <a:pt x="493649" y="591439"/>
                  </a:lnTo>
                  <a:lnTo>
                    <a:pt x="500507" y="580390"/>
                  </a:lnTo>
                  <a:lnTo>
                    <a:pt x="717804" y="565404"/>
                  </a:lnTo>
                  <a:lnTo>
                    <a:pt x="717804" y="562356"/>
                  </a:lnTo>
                  <a:close/>
                </a:path>
                <a:path w="1760220" h="878205">
                  <a:moveTo>
                    <a:pt x="717804" y="534924"/>
                  </a:moveTo>
                  <a:lnTo>
                    <a:pt x="484886" y="557022"/>
                  </a:lnTo>
                  <a:lnTo>
                    <a:pt x="480949" y="559054"/>
                  </a:lnTo>
                  <a:lnTo>
                    <a:pt x="466979" y="565023"/>
                  </a:lnTo>
                  <a:lnTo>
                    <a:pt x="461137" y="565023"/>
                  </a:lnTo>
                  <a:lnTo>
                    <a:pt x="230339" y="571119"/>
                  </a:lnTo>
                  <a:lnTo>
                    <a:pt x="229108" y="570357"/>
                  </a:lnTo>
                  <a:lnTo>
                    <a:pt x="71247" y="480060"/>
                  </a:lnTo>
                  <a:lnTo>
                    <a:pt x="67183" y="482092"/>
                  </a:lnTo>
                  <a:lnTo>
                    <a:pt x="62230" y="483108"/>
                  </a:lnTo>
                  <a:lnTo>
                    <a:pt x="53340" y="483108"/>
                  </a:lnTo>
                  <a:lnTo>
                    <a:pt x="448564" y="709168"/>
                  </a:lnTo>
                  <a:lnTo>
                    <a:pt x="472440" y="710184"/>
                  </a:lnTo>
                  <a:lnTo>
                    <a:pt x="278765" y="599059"/>
                  </a:lnTo>
                  <a:lnTo>
                    <a:pt x="248564" y="582155"/>
                  </a:lnTo>
                  <a:lnTo>
                    <a:pt x="461137" y="576072"/>
                  </a:lnTo>
                  <a:lnTo>
                    <a:pt x="470027" y="576072"/>
                  </a:lnTo>
                  <a:lnTo>
                    <a:pt x="477901" y="572135"/>
                  </a:lnTo>
                  <a:lnTo>
                    <a:pt x="484886" y="569087"/>
                  </a:lnTo>
                  <a:lnTo>
                    <a:pt x="487807" y="567055"/>
                  </a:lnTo>
                  <a:lnTo>
                    <a:pt x="717804" y="545973"/>
                  </a:lnTo>
                  <a:lnTo>
                    <a:pt x="717804" y="534924"/>
                  </a:lnTo>
                  <a:close/>
                </a:path>
                <a:path w="1760220" h="878205">
                  <a:moveTo>
                    <a:pt x="742188" y="877836"/>
                  </a:moveTo>
                  <a:lnTo>
                    <a:pt x="740156" y="872871"/>
                  </a:lnTo>
                  <a:lnTo>
                    <a:pt x="738251" y="868934"/>
                  </a:lnTo>
                  <a:lnTo>
                    <a:pt x="736219" y="863981"/>
                  </a:lnTo>
                  <a:lnTo>
                    <a:pt x="736219" y="862076"/>
                  </a:lnTo>
                  <a:lnTo>
                    <a:pt x="735203" y="861060"/>
                  </a:lnTo>
                  <a:lnTo>
                    <a:pt x="670687" y="824484"/>
                  </a:lnTo>
                  <a:lnTo>
                    <a:pt x="650748" y="825500"/>
                  </a:lnTo>
                  <a:lnTo>
                    <a:pt x="697484" y="852170"/>
                  </a:lnTo>
                  <a:lnTo>
                    <a:pt x="698500" y="849122"/>
                  </a:lnTo>
                  <a:lnTo>
                    <a:pt x="701421" y="851154"/>
                  </a:lnTo>
                  <a:lnTo>
                    <a:pt x="699389" y="853186"/>
                  </a:lnTo>
                  <a:lnTo>
                    <a:pt x="742188" y="877836"/>
                  </a:lnTo>
                  <a:close/>
                </a:path>
                <a:path w="1760220" h="878205">
                  <a:moveTo>
                    <a:pt x="969264" y="2032"/>
                  </a:moveTo>
                  <a:lnTo>
                    <a:pt x="965327" y="2032"/>
                  </a:lnTo>
                  <a:lnTo>
                    <a:pt x="961263" y="1016"/>
                  </a:lnTo>
                  <a:lnTo>
                    <a:pt x="958342" y="0"/>
                  </a:lnTo>
                  <a:lnTo>
                    <a:pt x="943356" y="353568"/>
                  </a:lnTo>
                  <a:lnTo>
                    <a:pt x="953389" y="353568"/>
                  </a:lnTo>
                  <a:lnTo>
                    <a:pt x="969264" y="2032"/>
                  </a:lnTo>
                  <a:close/>
                </a:path>
                <a:path w="1760220" h="878205">
                  <a:moveTo>
                    <a:pt x="999744" y="353568"/>
                  </a:moveTo>
                  <a:lnTo>
                    <a:pt x="983869" y="0"/>
                  </a:lnTo>
                  <a:lnTo>
                    <a:pt x="976884" y="2032"/>
                  </a:lnTo>
                  <a:lnTo>
                    <a:pt x="973836" y="2032"/>
                  </a:lnTo>
                  <a:lnTo>
                    <a:pt x="988822" y="353568"/>
                  </a:lnTo>
                  <a:lnTo>
                    <a:pt x="999744" y="353568"/>
                  </a:lnTo>
                  <a:close/>
                </a:path>
                <a:path w="1760220" h="878205">
                  <a:moveTo>
                    <a:pt x="1677924" y="588772"/>
                  </a:moveTo>
                  <a:lnTo>
                    <a:pt x="1480185" y="583692"/>
                  </a:lnTo>
                  <a:lnTo>
                    <a:pt x="1471168" y="583692"/>
                  </a:lnTo>
                  <a:lnTo>
                    <a:pt x="1463294" y="586740"/>
                  </a:lnTo>
                  <a:lnTo>
                    <a:pt x="1456309" y="589788"/>
                  </a:lnTo>
                  <a:lnTo>
                    <a:pt x="1453388" y="590804"/>
                  </a:lnTo>
                  <a:lnTo>
                    <a:pt x="1451356" y="590804"/>
                  </a:lnTo>
                  <a:lnTo>
                    <a:pt x="1454277" y="595884"/>
                  </a:lnTo>
                  <a:lnTo>
                    <a:pt x="1453756" y="596163"/>
                  </a:lnTo>
                  <a:lnTo>
                    <a:pt x="1450975" y="591439"/>
                  </a:lnTo>
                  <a:lnTo>
                    <a:pt x="1443990" y="578358"/>
                  </a:lnTo>
                  <a:lnTo>
                    <a:pt x="1442974" y="577342"/>
                  </a:lnTo>
                  <a:lnTo>
                    <a:pt x="1223772" y="562356"/>
                  </a:lnTo>
                  <a:lnTo>
                    <a:pt x="1223772" y="565404"/>
                  </a:lnTo>
                  <a:lnTo>
                    <a:pt x="1441958" y="580390"/>
                  </a:lnTo>
                  <a:lnTo>
                    <a:pt x="1447596" y="590842"/>
                  </a:lnTo>
                  <a:lnTo>
                    <a:pt x="1223772" y="599948"/>
                  </a:lnTo>
                  <a:lnTo>
                    <a:pt x="1223772" y="611124"/>
                  </a:lnTo>
                  <a:lnTo>
                    <a:pt x="1454277" y="601980"/>
                  </a:lnTo>
                  <a:lnTo>
                    <a:pt x="1456309" y="600964"/>
                  </a:lnTo>
                  <a:lnTo>
                    <a:pt x="1457325" y="600964"/>
                  </a:lnTo>
                  <a:lnTo>
                    <a:pt x="1460246" y="599948"/>
                  </a:lnTo>
                  <a:lnTo>
                    <a:pt x="1467231" y="596900"/>
                  </a:lnTo>
                  <a:lnTo>
                    <a:pt x="1473200" y="593852"/>
                  </a:lnTo>
                  <a:lnTo>
                    <a:pt x="1480185" y="593852"/>
                  </a:lnTo>
                  <a:lnTo>
                    <a:pt x="1660017" y="598932"/>
                  </a:lnTo>
                  <a:lnTo>
                    <a:pt x="1677924" y="588772"/>
                  </a:lnTo>
                  <a:close/>
                </a:path>
                <a:path w="1760220" h="878205">
                  <a:moveTo>
                    <a:pt x="1709928" y="571119"/>
                  </a:moveTo>
                  <a:lnTo>
                    <a:pt x="1481328" y="565023"/>
                  </a:lnTo>
                  <a:lnTo>
                    <a:pt x="1474343" y="565023"/>
                  </a:lnTo>
                  <a:lnTo>
                    <a:pt x="1468374" y="562102"/>
                  </a:lnTo>
                  <a:lnTo>
                    <a:pt x="1461389" y="559054"/>
                  </a:lnTo>
                  <a:lnTo>
                    <a:pt x="1458341" y="558038"/>
                  </a:lnTo>
                  <a:lnTo>
                    <a:pt x="1457452" y="557022"/>
                  </a:lnTo>
                  <a:lnTo>
                    <a:pt x="1454404" y="557022"/>
                  </a:lnTo>
                  <a:lnTo>
                    <a:pt x="1223772" y="534924"/>
                  </a:lnTo>
                  <a:lnTo>
                    <a:pt x="1223772" y="545973"/>
                  </a:lnTo>
                  <a:lnTo>
                    <a:pt x="1454404" y="568071"/>
                  </a:lnTo>
                  <a:lnTo>
                    <a:pt x="1456436" y="569087"/>
                  </a:lnTo>
                  <a:lnTo>
                    <a:pt x="1464310" y="572135"/>
                  </a:lnTo>
                  <a:lnTo>
                    <a:pt x="1472311" y="576072"/>
                  </a:lnTo>
                  <a:lnTo>
                    <a:pt x="1480312" y="576072"/>
                  </a:lnTo>
                  <a:lnTo>
                    <a:pt x="1692021" y="582168"/>
                  </a:lnTo>
                  <a:lnTo>
                    <a:pt x="1709928" y="571119"/>
                  </a:lnTo>
                  <a:close/>
                </a:path>
                <a:path w="1760220" h="878205">
                  <a:moveTo>
                    <a:pt x="1760220" y="585216"/>
                  </a:moveTo>
                  <a:lnTo>
                    <a:pt x="1732788" y="601980"/>
                  </a:lnTo>
                  <a:lnTo>
                    <a:pt x="1754124" y="601980"/>
                  </a:lnTo>
                  <a:lnTo>
                    <a:pt x="1760220" y="595630"/>
                  </a:lnTo>
                  <a:lnTo>
                    <a:pt x="1760220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1761743"/>
              <a:ext cx="169164" cy="990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092" y="1264970"/>
              <a:ext cx="3340735" cy="593090"/>
            </a:xfrm>
            <a:custGeom>
              <a:avLst/>
              <a:gdLst/>
              <a:ahLst/>
              <a:cxnLst/>
              <a:rect l="l" t="t" r="r" b="b"/>
              <a:pathLst>
                <a:path w="3340735" h="593089">
                  <a:moveTo>
                    <a:pt x="1780032" y="380949"/>
                  </a:moveTo>
                  <a:lnTo>
                    <a:pt x="1385697" y="155397"/>
                  </a:lnTo>
                  <a:lnTo>
                    <a:pt x="1403223" y="155397"/>
                  </a:lnTo>
                  <a:lnTo>
                    <a:pt x="1408303" y="154381"/>
                  </a:lnTo>
                  <a:lnTo>
                    <a:pt x="1434084" y="124790"/>
                  </a:lnTo>
                  <a:lnTo>
                    <a:pt x="1423162" y="124790"/>
                  </a:lnTo>
                  <a:lnTo>
                    <a:pt x="1420241" y="132422"/>
                  </a:lnTo>
                  <a:lnTo>
                    <a:pt x="1414932" y="138684"/>
                  </a:lnTo>
                  <a:lnTo>
                    <a:pt x="1407756" y="142925"/>
                  </a:lnTo>
                  <a:lnTo>
                    <a:pt x="1399286" y="144475"/>
                  </a:lnTo>
                  <a:lnTo>
                    <a:pt x="1314958" y="144475"/>
                  </a:lnTo>
                  <a:lnTo>
                    <a:pt x="1306957" y="141554"/>
                  </a:lnTo>
                  <a:lnTo>
                    <a:pt x="1300988" y="136601"/>
                  </a:lnTo>
                  <a:lnTo>
                    <a:pt x="1294003" y="136601"/>
                  </a:lnTo>
                  <a:lnTo>
                    <a:pt x="1294003" y="135585"/>
                  </a:lnTo>
                  <a:lnTo>
                    <a:pt x="1291082" y="135585"/>
                  </a:lnTo>
                  <a:lnTo>
                    <a:pt x="1291082" y="130759"/>
                  </a:lnTo>
                  <a:lnTo>
                    <a:pt x="1296035" y="130759"/>
                  </a:lnTo>
                  <a:lnTo>
                    <a:pt x="1294003" y="127711"/>
                  </a:lnTo>
                  <a:lnTo>
                    <a:pt x="1292098" y="122758"/>
                  </a:lnTo>
                  <a:lnTo>
                    <a:pt x="1291082" y="118821"/>
                  </a:lnTo>
                  <a:lnTo>
                    <a:pt x="1280160" y="118821"/>
                  </a:lnTo>
                  <a:lnTo>
                    <a:pt x="1284986" y="133273"/>
                  </a:lnTo>
                  <a:lnTo>
                    <a:pt x="1294396" y="144881"/>
                  </a:lnTo>
                  <a:lnTo>
                    <a:pt x="1307350" y="152603"/>
                  </a:lnTo>
                  <a:lnTo>
                    <a:pt x="1322832" y="155397"/>
                  </a:lnTo>
                  <a:lnTo>
                    <a:pt x="1380744" y="155397"/>
                  </a:lnTo>
                  <a:lnTo>
                    <a:pt x="1774063" y="380949"/>
                  </a:lnTo>
                  <a:lnTo>
                    <a:pt x="1780032" y="380949"/>
                  </a:lnTo>
                  <a:close/>
                </a:path>
                <a:path w="3340735" h="593089">
                  <a:moveTo>
                    <a:pt x="2058924" y="141427"/>
                  </a:moveTo>
                  <a:lnTo>
                    <a:pt x="2038096" y="140411"/>
                  </a:lnTo>
                  <a:lnTo>
                    <a:pt x="2038985" y="145364"/>
                  </a:lnTo>
                  <a:lnTo>
                    <a:pt x="2028063" y="145364"/>
                  </a:lnTo>
                  <a:lnTo>
                    <a:pt x="2028063" y="140411"/>
                  </a:lnTo>
                  <a:lnTo>
                    <a:pt x="1310005" y="108534"/>
                  </a:lnTo>
                  <a:lnTo>
                    <a:pt x="1304036" y="108534"/>
                  </a:lnTo>
                  <a:lnTo>
                    <a:pt x="1292098" y="107518"/>
                  </a:lnTo>
                  <a:lnTo>
                    <a:pt x="1292098" y="117551"/>
                  </a:lnTo>
                  <a:lnTo>
                    <a:pt x="1281303" y="117551"/>
                  </a:lnTo>
                  <a:lnTo>
                    <a:pt x="1281303" y="107518"/>
                  </a:lnTo>
                  <a:lnTo>
                    <a:pt x="11938" y="51765"/>
                  </a:lnTo>
                  <a:lnTo>
                    <a:pt x="4953" y="55702"/>
                  </a:lnTo>
                  <a:lnTo>
                    <a:pt x="4953" y="58750"/>
                  </a:lnTo>
                  <a:lnTo>
                    <a:pt x="3048" y="60782"/>
                  </a:lnTo>
                  <a:lnTo>
                    <a:pt x="1016" y="61671"/>
                  </a:lnTo>
                  <a:lnTo>
                    <a:pt x="0" y="61671"/>
                  </a:lnTo>
                  <a:lnTo>
                    <a:pt x="1280287" y="117551"/>
                  </a:lnTo>
                  <a:lnTo>
                    <a:pt x="1291209" y="118440"/>
                  </a:lnTo>
                  <a:lnTo>
                    <a:pt x="1405382" y="123520"/>
                  </a:lnTo>
                  <a:lnTo>
                    <a:pt x="1405382" y="122504"/>
                  </a:lnTo>
                  <a:lnTo>
                    <a:pt x="1406398" y="121488"/>
                  </a:lnTo>
                  <a:lnTo>
                    <a:pt x="1406398" y="120472"/>
                  </a:lnTo>
                  <a:lnTo>
                    <a:pt x="1411351" y="120472"/>
                  </a:lnTo>
                  <a:lnTo>
                    <a:pt x="1411351" y="123520"/>
                  </a:lnTo>
                  <a:lnTo>
                    <a:pt x="1423289" y="124409"/>
                  </a:lnTo>
                  <a:lnTo>
                    <a:pt x="1434211" y="124409"/>
                  </a:lnTo>
                  <a:lnTo>
                    <a:pt x="2058924" y="152349"/>
                  </a:lnTo>
                  <a:lnTo>
                    <a:pt x="2058924" y="141427"/>
                  </a:lnTo>
                  <a:close/>
                </a:path>
                <a:path w="3340735" h="593089">
                  <a:moveTo>
                    <a:pt x="2103120" y="42621"/>
                  </a:moveTo>
                  <a:lnTo>
                    <a:pt x="2009203" y="40716"/>
                  </a:lnTo>
                  <a:lnTo>
                    <a:pt x="1671116" y="33858"/>
                  </a:lnTo>
                  <a:lnTo>
                    <a:pt x="1195298" y="24206"/>
                  </a:lnTo>
                  <a:lnTo>
                    <a:pt x="1051293" y="21285"/>
                  </a:lnTo>
                  <a:lnTo>
                    <a:pt x="907300" y="18364"/>
                  </a:lnTo>
                  <a:lnTo>
                    <a:pt x="1473" y="0"/>
                  </a:lnTo>
                  <a:lnTo>
                    <a:pt x="3429" y="965"/>
                  </a:lnTo>
                  <a:lnTo>
                    <a:pt x="4445" y="1854"/>
                  </a:lnTo>
                  <a:lnTo>
                    <a:pt x="5461" y="2870"/>
                  </a:lnTo>
                  <a:lnTo>
                    <a:pt x="5461" y="10617"/>
                  </a:lnTo>
                  <a:lnTo>
                    <a:pt x="618236" y="23190"/>
                  </a:lnTo>
                  <a:lnTo>
                    <a:pt x="618236" y="18364"/>
                  </a:lnTo>
                  <a:lnTo>
                    <a:pt x="629158" y="18364"/>
                  </a:lnTo>
                  <a:lnTo>
                    <a:pt x="629158" y="23190"/>
                  </a:lnTo>
                  <a:lnTo>
                    <a:pt x="660908" y="24206"/>
                  </a:lnTo>
                  <a:lnTo>
                    <a:pt x="660908" y="18364"/>
                  </a:lnTo>
                  <a:lnTo>
                    <a:pt x="671830" y="18364"/>
                  </a:lnTo>
                  <a:lnTo>
                    <a:pt x="671830" y="24206"/>
                  </a:lnTo>
                  <a:lnTo>
                    <a:pt x="832739" y="27127"/>
                  </a:lnTo>
                  <a:lnTo>
                    <a:pt x="832739" y="21285"/>
                  </a:lnTo>
                  <a:lnTo>
                    <a:pt x="843661" y="21285"/>
                  </a:lnTo>
                  <a:lnTo>
                    <a:pt x="843661" y="27127"/>
                  </a:lnTo>
                  <a:lnTo>
                    <a:pt x="875538" y="28016"/>
                  </a:lnTo>
                  <a:lnTo>
                    <a:pt x="875538" y="24206"/>
                  </a:lnTo>
                  <a:lnTo>
                    <a:pt x="886460" y="24206"/>
                  </a:lnTo>
                  <a:lnTo>
                    <a:pt x="886460" y="28016"/>
                  </a:lnTo>
                  <a:lnTo>
                    <a:pt x="1280668" y="36779"/>
                  </a:lnTo>
                  <a:lnTo>
                    <a:pt x="1280668" y="33858"/>
                  </a:lnTo>
                  <a:lnTo>
                    <a:pt x="1291590" y="33858"/>
                  </a:lnTo>
                  <a:lnTo>
                    <a:pt x="1291590" y="36779"/>
                  </a:lnTo>
                  <a:lnTo>
                    <a:pt x="1619377" y="43637"/>
                  </a:lnTo>
                  <a:lnTo>
                    <a:pt x="1619377" y="40716"/>
                  </a:lnTo>
                  <a:lnTo>
                    <a:pt x="1625346" y="40716"/>
                  </a:lnTo>
                  <a:lnTo>
                    <a:pt x="1625346" y="43637"/>
                  </a:lnTo>
                  <a:lnTo>
                    <a:pt x="2001774" y="51384"/>
                  </a:lnTo>
                  <a:lnTo>
                    <a:pt x="2001774" y="48463"/>
                  </a:lnTo>
                  <a:lnTo>
                    <a:pt x="2006727" y="48463"/>
                  </a:lnTo>
                  <a:lnTo>
                    <a:pt x="2006727" y="51384"/>
                  </a:lnTo>
                  <a:lnTo>
                    <a:pt x="2026666" y="51384"/>
                  </a:lnTo>
                  <a:lnTo>
                    <a:pt x="2026666" y="48463"/>
                  </a:lnTo>
                  <a:lnTo>
                    <a:pt x="2026666" y="45542"/>
                  </a:lnTo>
                  <a:lnTo>
                    <a:pt x="2037588" y="45542"/>
                  </a:lnTo>
                  <a:lnTo>
                    <a:pt x="2037588" y="52273"/>
                  </a:lnTo>
                  <a:lnTo>
                    <a:pt x="2090166" y="53289"/>
                  </a:lnTo>
                  <a:lnTo>
                    <a:pt x="2098167" y="45542"/>
                  </a:lnTo>
                  <a:lnTo>
                    <a:pt x="2103120" y="42621"/>
                  </a:lnTo>
                  <a:close/>
                </a:path>
                <a:path w="3340735" h="593089">
                  <a:moveTo>
                    <a:pt x="2644140" y="496773"/>
                  </a:moveTo>
                  <a:lnTo>
                    <a:pt x="2639187" y="496773"/>
                  </a:lnTo>
                  <a:lnTo>
                    <a:pt x="2586101" y="527380"/>
                  </a:lnTo>
                  <a:lnTo>
                    <a:pt x="2584069" y="522427"/>
                  </a:lnTo>
                  <a:lnTo>
                    <a:pt x="2583396" y="521106"/>
                  </a:lnTo>
                  <a:lnTo>
                    <a:pt x="2583688" y="520903"/>
                  </a:lnTo>
                  <a:lnTo>
                    <a:pt x="2584704" y="522935"/>
                  </a:lnTo>
                  <a:lnTo>
                    <a:pt x="2630424" y="497789"/>
                  </a:lnTo>
                  <a:lnTo>
                    <a:pt x="2610485" y="496773"/>
                  </a:lnTo>
                  <a:lnTo>
                    <a:pt x="2548001" y="531571"/>
                  </a:lnTo>
                  <a:lnTo>
                    <a:pt x="2548001" y="532587"/>
                  </a:lnTo>
                  <a:lnTo>
                    <a:pt x="2546985" y="534492"/>
                  </a:lnTo>
                  <a:lnTo>
                    <a:pt x="2546985" y="535508"/>
                  </a:lnTo>
                  <a:lnTo>
                    <a:pt x="2543048" y="543128"/>
                  </a:lnTo>
                  <a:lnTo>
                    <a:pt x="2542032" y="547065"/>
                  </a:lnTo>
                  <a:lnTo>
                    <a:pt x="2581948" y="525310"/>
                  </a:lnTo>
                  <a:lnTo>
                    <a:pt x="2586101" y="530301"/>
                  </a:lnTo>
                  <a:lnTo>
                    <a:pt x="2644140" y="496773"/>
                  </a:lnTo>
                  <a:close/>
                </a:path>
                <a:path w="3340735" h="593089">
                  <a:moveTo>
                    <a:pt x="2680716" y="499313"/>
                  </a:moveTo>
                  <a:lnTo>
                    <a:pt x="2660777" y="498297"/>
                  </a:lnTo>
                  <a:lnTo>
                    <a:pt x="2527554" y="573112"/>
                  </a:lnTo>
                  <a:lnTo>
                    <a:pt x="2519553" y="586943"/>
                  </a:lnTo>
                  <a:lnTo>
                    <a:pt x="2514600" y="592785"/>
                  </a:lnTo>
                  <a:lnTo>
                    <a:pt x="2680716" y="499313"/>
                  </a:lnTo>
                  <a:close/>
                </a:path>
                <a:path w="3340735" h="593089">
                  <a:moveTo>
                    <a:pt x="3243072" y="155397"/>
                  </a:moveTo>
                  <a:lnTo>
                    <a:pt x="3238119" y="155397"/>
                  </a:lnTo>
                  <a:lnTo>
                    <a:pt x="2842260" y="380949"/>
                  </a:lnTo>
                  <a:lnTo>
                    <a:pt x="2848229" y="380949"/>
                  </a:lnTo>
                  <a:lnTo>
                    <a:pt x="3243072" y="155397"/>
                  </a:lnTo>
                  <a:close/>
                </a:path>
                <a:path w="3340735" h="593089">
                  <a:moveTo>
                    <a:pt x="3281172" y="155397"/>
                  </a:moveTo>
                  <a:lnTo>
                    <a:pt x="3259201" y="155397"/>
                  </a:lnTo>
                  <a:lnTo>
                    <a:pt x="2865120" y="380949"/>
                  </a:lnTo>
                  <a:lnTo>
                    <a:pt x="2887980" y="379933"/>
                  </a:lnTo>
                  <a:lnTo>
                    <a:pt x="3074162" y="273634"/>
                  </a:lnTo>
                  <a:lnTo>
                    <a:pt x="3101086" y="257759"/>
                  </a:lnTo>
                  <a:lnTo>
                    <a:pt x="3281172" y="155397"/>
                  </a:lnTo>
                  <a:close/>
                </a:path>
                <a:path w="3340735" h="593089">
                  <a:moveTo>
                    <a:pt x="3334512" y="135585"/>
                  </a:moveTo>
                  <a:lnTo>
                    <a:pt x="3318637" y="135585"/>
                  </a:lnTo>
                  <a:lnTo>
                    <a:pt x="3313684" y="140411"/>
                  </a:lnTo>
                  <a:lnTo>
                    <a:pt x="3305683" y="144221"/>
                  </a:lnTo>
                  <a:lnTo>
                    <a:pt x="3221355" y="144221"/>
                  </a:lnTo>
                  <a:lnTo>
                    <a:pt x="3212935" y="142709"/>
                  </a:lnTo>
                  <a:lnTo>
                    <a:pt x="3205810" y="138569"/>
                  </a:lnTo>
                  <a:lnTo>
                    <a:pt x="3200501" y="132435"/>
                  </a:lnTo>
                  <a:lnTo>
                    <a:pt x="3197606" y="124917"/>
                  </a:lnTo>
                  <a:lnTo>
                    <a:pt x="3186684" y="124917"/>
                  </a:lnTo>
                  <a:lnTo>
                    <a:pt x="3209366" y="152387"/>
                  </a:lnTo>
                  <a:lnTo>
                    <a:pt x="3051048" y="242646"/>
                  </a:lnTo>
                  <a:lnTo>
                    <a:pt x="3033141" y="253568"/>
                  </a:lnTo>
                  <a:lnTo>
                    <a:pt x="3001391" y="271348"/>
                  </a:lnTo>
                  <a:lnTo>
                    <a:pt x="2807208" y="382473"/>
                  </a:lnTo>
                  <a:lnTo>
                    <a:pt x="2830068" y="381457"/>
                  </a:lnTo>
                  <a:lnTo>
                    <a:pt x="3226308" y="155397"/>
                  </a:lnTo>
                  <a:lnTo>
                    <a:pt x="3217291" y="155397"/>
                  </a:lnTo>
                  <a:lnTo>
                    <a:pt x="3213354" y="154381"/>
                  </a:lnTo>
                  <a:lnTo>
                    <a:pt x="3210941" y="153136"/>
                  </a:lnTo>
                  <a:lnTo>
                    <a:pt x="3212465" y="153873"/>
                  </a:lnTo>
                  <a:lnTo>
                    <a:pt x="3297809" y="153873"/>
                  </a:lnTo>
                  <a:lnTo>
                    <a:pt x="3308680" y="152501"/>
                  </a:lnTo>
                  <a:lnTo>
                    <a:pt x="3318726" y="148691"/>
                  </a:lnTo>
                  <a:lnTo>
                    <a:pt x="3327489" y="142900"/>
                  </a:lnTo>
                  <a:lnTo>
                    <a:pt x="3334512" y="135585"/>
                  </a:lnTo>
                  <a:close/>
                </a:path>
                <a:path w="3340735" h="593089">
                  <a:moveTo>
                    <a:pt x="3340608" y="117297"/>
                  </a:moveTo>
                  <a:lnTo>
                    <a:pt x="3329813" y="118313"/>
                  </a:lnTo>
                  <a:lnTo>
                    <a:pt x="3328797" y="122250"/>
                  </a:lnTo>
                  <a:lnTo>
                    <a:pt x="3326765" y="126187"/>
                  </a:lnTo>
                  <a:lnTo>
                    <a:pt x="3323844" y="130124"/>
                  </a:lnTo>
                  <a:lnTo>
                    <a:pt x="3334766" y="130124"/>
                  </a:lnTo>
                  <a:lnTo>
                    <a:pt x="3334766" y="134061"/>
                  </a:lnTo>
                  <a:lnTo>
                    <a:pt x="3337687" y="129108"/>
                  </a:lnTo>
                  <a:lnTo>
                    <a:pt x="3339592" y="123139"/>
                  </a:lnTo>
                  <a:lnTo>
                    <a:pt x="3340608" y="117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2555" y="1264919"/>
              <a:ext cx="103631" cy="76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8836" y="1283207"/>
              <a:ext cx="4004310" cy="134620"/>
            </a:xfrm>
            <a:custGeom>
              <a:avLst/>
              <a:gdLst/>
              <a:ahLst/>
              <a:cxnLst/>
              <a:rect l="l" t="t" r="r" b="b"/>
              <a:pathLst>
                <a:path w="4004309" h="134619">
                  <a:moveTo>
                    <a:pt x="225552" y="3048"/>
                  </a:moveTo>
                  <a:lnTo>
                    <a:pt x="214630" y="3048"/>
                  </a:lnTo>
                  <a:lnTo>
                    <a:pt x="214630" y="18034"/>
                  </a:lnTo>
                  <a:lnTo>
                    <a:pt x="53594" y="13970"/>
                  </a:lnTo>
                  <a:lnTo>
                    <a:pt x="53594" y="0"/>
                  </a:lnTo>
                  <a:lnTo>
                    <a:pt x="42672" y="0"/>
                  </a:lnTo>
                  <a:lnTo>
                    <a:pt x="42672" y="21971"/>
                  </a:lnTo>
                  <a:lnTo>
                    <a:pt x="45593" y="24003"/>
                  </a:lnTo>
                  <a:lnTo>
                    <a:pt x="222504" y="28956"/>
                  </a:lnTo>
                  <a:lnTo>
                    <a:pt x="224536" y="26924"/>
                  </a:lnTo>
                  <a:lnTo>
                    <a:pt x="225552" y="24892"/>
                  </a:lnTo>
                  <a:lnTo>
                    <a:pt x="225552" y="3048"/>
                  </a:lnTo>
                  <a:close/>
                </a:path>
                <a:path w="4004309" h="134619">
                  <a:moveTo>
                    <a:pt x="268224" y="5969"/>
                  </a:moveTo>
                  <a:lnTo>
                    <a:pt x="257302" y="5969"/>
                  </a:lnTo>
                  <a:lnTo>
                    <a:pt x="257302" y="42418"/>
                  </a:lnTo>
                  <a:lnTo>
                    <a:pt x="10922" y="33655"/>
                  </a:lnTo>
                  <a:lnTo>
                    <a:pt x="10922" y="0"/>
                  </a:lnTo>
                  <a:lnTo>
                    <a:pt x="0" y="0"/>
                  </a:lnTo>
                  <a:lnTo>
                    <a:pt x="0" y="37592"/>
                  </a:lnTo>
                  <a:lnTo>
                    <a:pt x="10922" y="38481"/>
                  </a:lnTo>
                  <a:lnTo>
                    <a:pt x="10922" y="43434"/>
                  </a:lnTo>
                  <a:lnTo>
                    <a:pt x="4953" y="43434"/>
                  </a:lnTo>
                  <a:lnTo>
                    <a:pt x="264287" y="53340"/>
                  </a:lnTo>
                  <a:lnTo>
                    <a:pt x="268224" y="49403"/>
                  </a:lnTo>
                  <a:lnTo>
                    <a:pt x="268224" y="5969"/>
                  </a:lnTo>
                  <a:close/>
                </a:path>
                <a:path w="4004309" h="134619">
                  <a:moveTo>
                    <a:pt x="673608" y="15240"/>
                  </a:moveTo>
                  <a:lnTo>
                    <a:pt x="662940" y="15240"/>
                  </a:lnTo>
                  <a:lnTo>
                    <a:pt x="662940" y="99060"/>
                  </a:lnTo>
                  <a:lnTo>
                    <a:pt x="673608" y="99060"/>
                  </a:lnTo>
                  <a:lnTo>
                    <a:pt x="673608" y="15240"/>
                  </a:lnTo>
                  <a:close/>
                </a:path>
                <a:path w="4004309" h="134619">
                  <a:moveTo>
                    <a:pt x="1420368" y="121539"/>
                  </a:moveTo>
                  <a:lnTo>
                    <a:pt x="1418463" y="34417"/>
                  </a:lnTo>
                  <a:lnTo>
                    <a:pt x="1418463" y="27432"/>
                  </a:lnTo>
                  <a:lnTo>
                    <a:pt x="1408176" y="27432"/>
                  </a:lnTo>
                  <a:lnTo>
                    <a:pt x="1408176" y="33401"/>
                  </a:lnTo>
                  <a:lnTo>
                    <a:pt x="1410081" y="121539"/>
                  </a:lnTo>
                  <a:lnTo>
                    <a:pt x="1410081" y="126492"/>
                  </a:lnTo>
                  <a:lnTo>
                    <a:pt x="1420368" y="126492"/>
                  </a:lnTo>
                  <a:lnTo>
                    <a:pt x="1420368" y="121539"/>
                  </a:lnTo>
                  <a:close/>
                </a:path>
                <a:path w="4004309" h="134619">
                  <a:moveTo>
                    <a:pt x="2722499" y="99568"/>
                  </a:moveTo>
                  <a:lnTo>
                    <a:pt x="2721445" y="99568"/>
                  </a:lnTo>
                  <a:lnTo>
                    <a:pt x="2713482" y="99568"/>
                  </a:lnTo>
                  <a:lnTo>
                    <a:pt x="2713482" y="96647"/>
                  </a:lnTo>
                  <a:lnTo>
                    <a:pt x="2713482" y="89789"/>
                  </a:lnTo>
                  <a:lnTo>
                    <a:pt x="2695702" y="90678"/>
                  </a:lnTo>
                  <a:lnTo>
                    <a:pt x="2695702" y="96647"/>
                  </a:lnTo>
                  <a:lnTo>
                    <a:pt x="2689733" y="96647"/>
                  </a:lnTo>
                  <a:lnTo>
                    <a:pt x="2689733" y="90678"/>
                  </a:lnTo>
                  <a:lnTo>
                    <a:pt x="1977898" y="122301"/>
                  </a:lnTo>
                  <a:lnTo>
                    <a:pt x="1977898" y="127254"/>
                  </a:lnTo>
                  <a:lnTo>
                    <a:pt x="1966976" y="127254"/>
                  </a:lnTo>
                  <a:lnTo>
                    <a:pt x="1966976" y="122301"/>
                  </a:lnTo>
                  <a:lnTo>
                    <a:pt x="1946148" y="123317"/>
                  </a:lnTo>
                  <a:lnTo>
                    <a:pt x="1946148" y="134112"/>
                  </a:lnTo>
                  <a:lnTo>
                    <a:pt x="2101037" y="127254"/>
                  </a:lnTo>
                  <a:lnTo>
                    <a:pt x="2568575" y="106553"/>
                  </a:lnTo>
                  <a:lnTo>
                    <a:pt x="2579497" y="106553"/>
                  </a:lnTo>
                  <a:lnTo>
                    <a:pt x="2596388" y="105537"/>
                  </a:lnTo>
                  <a:lnTo>
                    <a:pt x="2596388" y="101600"/>
                  </a:lnTo>
                  <a:lnTo>
                    <a:pt x="2601341" y="101600"/>
                  </a:lnTo>
                  <a:lnTo>
                    <a:pt x="2601341" y="103505"/>
                  </a:lnTo>
                  <a:lnTo>
                    <a:pt x="2602357" y="104521"/>
                  </a:lnTo>
                  <a:lnTo>
                    <a:pt x="2602357" y="105537"/>
                  </a:lnTo>
                  <a:lnTo>
                    <a:pt x="2689161" y="101600"/>
                  </a:lnTo>
                  <a:lnTo>
                    <a:pt x="2711577" y="100584"/>
                  </a:lnTo>
                  <a:lnTo>
                    <a:pt x="2722499" y="99568"/>
                  </a:lnTo>
                  <a:close/>
                </a:path>
                <a:path w="4004309" h="134619">
                  <a:moveTo>
                    <a:pt x="4004056" y="44373"/>
                  </a:moveTo>
                  <a:lnTo>
                    <a:pt x="4001135" y="43434"/>
                  </a:lnTo>
                  <a:lnTo>
                    <a:pt x="4000119" y="41402"/>
                  </a:lnTo>
                  <a:lnTo>
                    <a:pt x="4000119" y="38481"/>
                  </a:lnTo>
                  <a:lnTo>
                    <a:pt x="3993134" y="33528"/>
                  </a:lnTo>
                  <a:lnTo>
                    <a:pt x="2724404" y="89789"/>
                  </a:lnTo>
                  <a:lnTo>
                    <a:pt x="2724391" y="99453"/>
                  </a:lnTo>
                  <a:lnTo>
                    <a:pt x="4004056" y="44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2444" y="870203"/>
              <a:ext cx="3429000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58568" y="1296923"/>
              <a:ext cx="2365375" cy="935990"/>
            </a:xfrm>
            <a:custGeom>
              <a:avLst/>
              <a:gdLst/>
              <a:ahLst/>
              <a:cxnLst/>
              <a:rect l="l" t="t" r="r" b="b"/>
              <a:pathLst>
                <a:path w="2365375" h="935989">
                  <a:moveTo>
                    <a:pt x="630936" y="25400"/>
                  </a:moveTo>
                  <a:lnTo>
                    <a:pt x="620014" y="24384"/>
                  </a:lnTo>
                  <a:lnTo>
                    <a:pt x="35814" y="0"/>
                  </a:lnTo>
                  <a:lnTo>
                    <a:pt x="6985" y="18288"/>
                  </a:lnTo>
                  <a:lnTo>
                    <a:pt x="0" y="22352"/>
                  </a:lnTo>
                  <a:lnTo>
                    <a:pt x="2921" y="27432"/>
                  </a:lnTo>
                  <a:lnTo>
                    <a:pt x="13970" y="19304"/>
                  </a:lnTo>
                  <a:lnTo>
                    <a:pt x="36703" y="5080"/>
                  </a:lnTo>
                  <a:lnTo>
                    <a:pt x="622935" y="30480"/>
                  </a:lnTo>
                  <a:lnTo>
                    <a:pt x="630936" y="30480"/>
                  </a:lnTo>
                  <a:lnTo>
                    <a:pt x="630936" y="25400"/>
                  </a:lnTo>
                  <a:close/>
                </a:path>
                <a:path w="2365375" h="935989">
                  <a:moveTo>
                    <a:pt x="2365248" y="933704"/>
                  </a:moveTo>
                  <a:lnTo>
                    <a:pt x="2358263" y="918972"/>
                  </a:lnTo>
                  <a:lnTo>
                    <a:pt x="2343277" y="885444"/>
                  </a:lnTo>
                  <a:lnTo>
                    <a:pt x="2318004" y="885444"/>
                  </a:lnTo>
                  <a:lnTo>
                    <a:pt x="2318004" y="778764"/>
                  </a:lnTo>
                  <a:lnTo>
                    <a:pt x="2311908" y="778764"/>
                  </a:lnTo>
                  <a:lnTo>
                    <a:pt x="2311908" y="885444"/>
                  </a:lnTo>
                  <a:lnTo>
                    <a:pt x="2286127" y="885444"/>
                  </a:lnTo>
                  <a:lnTo>
                    <a:pt x="2269109" y="921004"/>
                  </a:lnTo>
                  <a:lnTo>
                    <a:pt x="2263140" y="931799"/>
                  </a:lnTo>
                  <a:lnTo>
                    <a:pt x="2268093" y="933704"/>
                  </a:lnTo>
                  <a:lnTo>
                    <a:pt x="2270125" y="928878"/>
                  </a:lnTo>
                  <a:lnTo>
                    <a:pt x="2289175" y="891413"/>
                  </a:lnTo>
                  <a:lnTo>
                    <a:pt x="2339213" y="891413"/>
                  </a:lnTo>
                  <a:lnTo>
                    <a:pt x="2357247" y="928878"/>
                  </a:lnTo>
                  <a:lnTo>
                    <a:pt x="2360295" y="935736"/>
                  </a:lnTo>
                  <a:lnTo>
                    <a:pt x="2365248" y="933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3595" y="1776983"/>
              <a:ext cx="320675" cy="324485"/>
            </a:xfrm>
            <a:custGeom>
              <a:avLst/>
              <a:gdLst/>
              <a:ahLst/>
              <a:cxnLst/>
              <a:rect l="l" t="t" r="r" b="b"/>
              <a:pathLst>
                <a:path w="320675" h="324485">
                  <a:moveTo>
                    <a:pt x="160020" y="0"/>
                  </a:moveTo>
                  <a:lnTo>
                    <a:pt x="160020" y="324357"/>
                  </a:lnTo>
                </a:path>
                <a:path w="320675" h="324485">
                  <a:moveTo>
                    <a:pt x="0" y="161543"/>
                  </a:moveTo>
                  <a:lnTo>
                    <a:pt x="320167" y="16154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6">
            <a:extLst>
              <a:ext uri="{FF2B5EF4-FFF2-40B4-BE49-F238E27FC236}">
                <a16:creationId xmlns:a16="http://schemas.microsoft.com/office/drawing/2014/main" id="{35222F66-2C80-45E1-8D8C-6D5F07E6818A}"/>
              </a:ext>
            </a:extLst>
          </p:cNvPr>
          <p:cNvSpPr txBox="1"/>
          <p:nvPr/>
        </p:nvSpPr>
        <p:spPr>
          <a:xfrm>
            <a:off x="804672" y="2475788"/>
            <a:ext cx="75346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0" marR="5080" indent="-1670685" algn="l">
              <a:spcBef>
                <a:spcPts val="100"/>
              </a:spcBef>
            </a:pPr>
            <a:r>
              <a:rPr lang="fr-MA" sz="3600" b="1" spc="-210" dirty="0">
                <a:solidFill>
                  <a:srgbClr val="FFFFFF"/>
                </a:solidFill>
                <a:latin typeface="Verdana"/>
                <a:cs typeface="Verdana"/>
              </a:rPr>
              <a:t>06-</a:t>
            </a:r>
            <a:r>
              <a:rPr lang="fr-FR" sz="36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fr-FR" sz="3600" b="1" spc="-30" dirty="0">
                <a:solidFill>
                  <a:schemeClr val="bg1"/>
                </a:solidFill>
                <a:latin typeface="Verdana"/>
                <a:cs typeface="Verdana"/>
              </a:rPr>
              <a:t>Construction des modèles</a:t>
            </a:r>
            <a:endParaRPr lang="fr-MA" sz="3600" dirty="0"/>
          </a:p>
        </p:txBody>
      </p:sp>
    </p:spTree>
    <p:extLst>
      <p:ext uri="{BB962C8B-B14F-4D97-AF65-F5344CB8AC3E}">
        <p14:creationId xmlns:p14="http://schemas.microsoft.com/office/powerpoint/2010/main" val="3724733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9212" y="-91440"/>
            <a:ext cx="9325611" cy="536067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48065" y="180657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E66ABC1B-543A-4EEC-B00A-DEBCF2C5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360" y="1816715"/>
            <a:ext cx="6323279" cy="104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 dirty="0">
                <a:solidFill>
                  <a:schemeClr val="bg1"/>
                </a:solidFill>
                <a:latin typeface="Bookman Old Style" panose="02050604050505020204" pitchFamily="18" charset="0"/>
                <a:ea typeface="+mj-ea"/>
              </a:rPr>
              <a:t>Préparation 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Séparation en variables explicatives (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features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) et variable cible (Price)</a:t>
            </a:r>
          </a:p>
          <a:p>
            <a:pPr marL="171450" marR="0" lvl="0" indent="-17145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Division des données : 75 % train / 25 % test (avec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random_state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=42)</a:t>
            </a: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9B39E3B9-F960-4113-832F-7CABF9D0B21C}"/>
              </a:ext>
            </a:extLst>
          </p:cNvPr>
          <p:cNvSpPr/>
          <p:nvPr/>
        </p:nvSpPr>
        <p:spPr>
          <a:xfrm>
            <a:off x="304800" y="4629150"/>
            <a:ext cx="320675" cy="342900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8">
            <a:extLst>
              <a:ext uri="{FF2B5EF4-FFF2-40B4-BE49-F238E27FC236}">
                <a16:creationId xmlns:a16="http://schemas.microsoft.com/office/drawing/2014/main" id="{06F0BEBD-8388-48B4-8D56-6088EBBBF0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6079" y="3580575"/>
            <a:ext cx="3002661" cy="12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17170"/>
            <a:ext cx="9325611" cy="536067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48065" y="180657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9B39E3B9-F960-4113-832F-7CABF9D0B21C}"/>
              </a:ext>
            </a:extLst>
          </p:cNvPr>
          <p:cNvSpPr/>
          <p:nvPr/>
        </p:nvSpPr>
        <p:spPr>
          <a:xfrm>
            <a:off x="304800" y="4629150"/>
            <a:ext cx="320675" cy="342900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89F168A-D1B1-4450-8127-087557786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3588858"/>
              </p:ext>
            </p:extLst>
          </p:nvPr>
        </p:nvGraphicFramePr>
        <p:xfrm>
          <a:off x="-427989" y="354329"/>
          <a:ext cx="9730740" cy="415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5736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81611" y="-3810"/>
            <a:ext cx="9325611" cy="536067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48065" y="180657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E66ABC1B-543A-4EEC-B00A-DEBCF2C5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359" y="471326"/>
            <a:ext cx="632327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 dirty="0">
                <a:solidFill>
                  <a:schemeClr val="bg1"/>
                </a:solidFill>
                <a:highlight>
                  <a:srgbClr val="8AA955"/>
                </a:highlight>
                <a:latin typeface="Bookman Old Style" panose="02050604050505020204" pitchFamily="18" charset="0"/>
                <a:ea typeface="+mj-ea"/>
              </a:rPr>
              <a:t>Modèle 1 : Régression linéaire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Bookman Old Style" panose="02050604050505020204" pitchFamily="18" charset="0"/>
              <a:ea typeface="+mj-ea"/>
            </a:endParaRPr>
          </a:p>
          <a:p>
            <a:pPr marL="171450" indent="-17145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Modèle de base (</a:t>
            </a:r>
            <a:r>
              <a:rPr lang="fr-FR" sz="1200" dirty="0" err="1">
                <a:solidFill>
                  <a:schemeClr val="bg1"/>
                </a:solidFill>
                <a:latin typeface="Tahoma"/>
                <a:cs typeface="Tahoma"/>
              </a:rPr>
              <a:t>LinearRegression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– </a:t>
            </a:r>
            <a:r>
              <a:rPr lang="fr-FR" sz="1200" dirty="0" err="1">
                <a:solidFill>
                  <a:schemeClr val="bg1"/>
                </a:solidFill>
                <a:latin typeface="Tahoma"/>
                <a:cs typeface="Tahoma"/>
              </a:rPr>
              <a:t>scikit-learn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)</a:t>
            </a:r>
          </a:p>
          <a:p>
            <a:pPr marL="171450" indent="-171450" algn="ctr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Entraîné sur les données </a:t>
            </a:r>
            <a:r>
              <a:rPr 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ahoma"/>
              </a:rPr>
              <a:t>train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, évalué sur </a:t>
            </a:r>
            <a:r>
              <a:rPr 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ahoma"/>
              </a:rPr>
              <a:t>train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et </a:t>
            </a:r>
            <a:r>
              <a:rPr 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Tahoma"/>
              </a:rPr>
              <a:t>test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solidFill>
                <a:schemeClr val="bg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9B39E3B9-F960-4113-832F-7CABF9D0B21C}"/>
              </a:ext>
            </a:extLst>
          </p:cNvPr>
          <p:cNvSpPr/>
          <p:nvPr/>
        </p:nvSpPr>
        <p:spPr>
          <a:xfrm>
            <a:off x="304800" y="4629150"/>
            <a:ext cx="320675" cy="342900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357CB0-F705-40E7-BFEF-E7CB54C56F23}"/>
              </a:ext>
            </a:extLst>
          </p:cNvPr>
          <p:cNvSpPr txBox="1"/>
          <p:nvPr/>
        </p:nvSpPr>
        <p:spPr>
          <a:xfrm>
            <a:off x="1675764" y="3562350"/>
            <a:ext cx="5943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Bookman Old Style" panose="02050604050505020204" pitchFamily="18" charset="0"/>
                <a:ea typeface="+mj-ea"/>
              </a:rPr>
              <a:t>Conclusion</a:t>
            </a:r>
          </a:p>
          <a:p>
            <a:pPr algn="ctr"/>
            <a:endParaRPr lang="fr-FR" sz="1400" b="1" dirty="0">
              <a:solidFill>
                <a:schemeClr val="bg1"/>
              </a:solidFill>
              <a:latin typeface="Bookman Old Style" panose="02050604050505020204" pitchFamily="18" charset="0"/>
              <a:ea typeface="+mj-ea"/>
            </a:endParaRPr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Le modèle explique modérément la variance du prix – sert de référence pour les modèles plus avancés</a:t>
            </a:r>
            <a:r>
              <a:rPr lang="fr-FR" dirty="0"/>
              <a:t>.</a:t>
            </a:r>
            <a:endParaRPr lang="fr-MA" dirty="0"/>
          </a:p>
        </p:txBody>
      </p:sp>
      <p:graphicFrame>
        <p:nvGraphicFramePr>
          <p:cNvPr id="18" name="Tableau 24">
            <a:extLst>
              <a:ext uri="{FF2B5EF4-FFF2-40B4-BE49-F238E27FC236}">
                <a16:creationId xmlns:a16="http://schemas.microsoft.com/office/drawing/2014/main" id="{E7A5658A-1859-4BD5-A258-AD9072EB3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627460"/>
              </p:ext>
            </p:extLst>
          </p:nvPr>
        </p:nvGraphicFramePr>
        <p:xfrm>
          <a:off x="1523364" y="1616478"/>
          <a:ext cx="6248400" cy="16315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57224">
                  <a:extLst>
                    <a:ext uri="{9D8B030D-6E8A-4147-A177-3AD203B41FA5}">
                      <a16:colId xmlns:a16="http://schemas.microsoft.com/office/drawing/2014/main" val="1979206494"/>
                    </a:ext>
                  </a:extLst>
                </a:gridCol>
                <a:gridCol w="3291176">
                  <a:extLst>
                    <a:ext uri="{9D8B030D-6E8A-4147-A177-3AD203B41FA5}">
                      <a16:colId xmlns:a16="http://schemas.microsoft.com/office/drawing/2014/main" val="3034483603"/>
                    </a:ext>
                  </a:extLst>
                </a:gridCol>
              </a:tblGrid>
              <a:tr h="360975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  <a:latin typeface="Bookman Old Style" panose="02050604050505020204" pitchFamily="18" charset="0"/>
                        </a:rPr>
                        <a:t>Résultat de la régression linéaire</a:t>
                      </a:r>
                      <a:endParaRPr lang="fr-MA" sz="1200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11538"/>
                  </a:ext>
                </a:extLst>
              </a:tr>
              <a:tr h="3609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² 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sur le train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0,5951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119343"/>
                  </a:ext>
                </a:extLst>
              </a:tr>
              <a:tr h="3609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² 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sur le test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0,5686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5974"/>
                  </a:ext>
                </a:extLst>
              </a:tr>
              <a:tr h="23380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MAE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2021,98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16845"/>
                  </a:ext>
                </a:extLst>
              </a:tr>
              <a:tr h="23380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RMSE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2898,04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534379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C79F2364-F421-4B76-BA52-BEA3CB00D037}"/>
              </a:ext>
            </a:extLst>
          </p:cNvPr>
          <p:cNvSpPr txBox="1"/>
          <p:nvPr/>
        </p:nvSpPr>
        <p:spPr>
          <a:xfrm>
            <a:off x="6915308" y="4629150"/>
            <a:ext cx="410686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700" b="1" u="sng" dirty="0">
                <a:solidFill>
                  <a:schemeClr val="bg1"/>
                </a:solidFill>
              </a:rPr>
              <a:t>NB</a:t>
            </a:r>
            <a:r>
              <a:rPr lang="fr-FR" sz="700" b="1" dirty="0">
                <a:solidFill>
                  <a:schemeClr val="bg1"/>
                </a:solidFill>
              </a:rPr>
              <a:t> :</a:t>
            </a:r>
            <a:endParaRPr lang="fr-FR" sz="700" b="1" u="sng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700" dirty="0">
                <a:solidFill>
                  <a:schemeClr val="bg1"/>
                </a:solidFill>
              </a:rPr>
              <a:t>R² : Coefficient de détermination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700" dirty="0">
                <a:solidFill>
                  <a:schemeClr val="bg1"/>
                </a:solidFill>
              </a:rPr>
              <a:t>MAE : Erreur absolue moyenne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700" dirty="0">
                <a:solidFill>
                  <a:schemeClr val="bg1"/>
                </a:solidFill>
              </a:rPr>
              <a:t>RMSE : Racine de l’erreur quadratique moyenne </a:t>
            </a:r>
            <a:endParaRPr lang="fr-MA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60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4305" y="-108585"/>
            <a:ext cx="9325611" cy="536067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48065" y="180657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E66ABC1B-543A-4EEC-B00A-DEBCF2C5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359" y="516572"/>
            <a:ext cx="6323279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 dirty="0">
                <a:solidFill>
                  <a:schemeClr val="bg1"/>
                </a:solidFill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Modèle 2 : </a:t>
            </a:r>
            <a:r>
              <a:rPr lang="fr-FR" altLang="fr-FR" sz="1400" b="1" dirty="0" err="1">
                <a:solidFill>
                  <a:schemeClr val="bg1"/>
                </a:solidFill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K_plus</a:t>
            </a:r>
            <a:r>
              <a:rPr lang="fr-FR" altLang="fr-FR" sz="1400" b="1" dirty="0">
                <a:solidFill>
                  <a:schemeClr val="bg1"/>
                </a:solidFill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 proches voisins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Bookman Old Style" panose="02050604050505020204" pitchFamily="18" charset="0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Tahoma"/>
                <a:cs typeface="Tahoma"/>
              </a:rPr>
              <a:t>Méthode non linéaire basée sur la </a:t>
            </a:r>
            <a:r>
              <a:rPr lang="fr-FR" altLang="fr-FR" sz="1200" b="1" dirty="0">
                <a:solidFill>
                  <a:schemeClr val="bg1"/>
                </a:solidFill>
                <a:latin typeface="Bookman Old Style" panose="02050604050505020204" pitchFamily="18" charset="0"/>
                <a:cs typeface="Tahoma"/>
              </a:rPr>
              <a:t>proximité</a:t>
            </a:r>
            <a:r>
              <a:rPr lang="fr-FR" altLang="fr-FR" sz="1200" dirty="0">
                <a:solidFill>
                  <a:schemeClr val="bg1"/>
                </a:solidFill>
                <a:latin typeface="Tahoma"/>
                <a:cs typeface="Tahoma"/>
              </a:rPr>
              <a:t> entre les observations</a:t>
            </a: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Tahoma"/>
                <a:cs typeface="Tahoma"/>
              </a:rPr>
              <a:t>Prédiction = </a:t>
            </a:r>
            <a:r>
              <a:rPr lang="fr-FR" altLang="fr-FR" sz="1200" b="1" dirty="0">
                <a:solidFill>
                  <a:schemeClr val="bg1"/>
                </a:solidFill>
                <a:latin typeface="Bookman Old Style" panose="02050604050505020204" pitchFamily="18" charset="0"/>
                <a:cs typeface="Tahoma"/>
              </a:rPr>
              <a:t>moyenne</a:t>
            </a:r>
            <a:r>
              <a:rPr lang="fr-FR" altLang="fr-FR" sz="1200" dirty="0">
                <a:solidFill>
                  <a:schemeClr val="bg1"/>
                </a:solidFill>
                <a:latin typeface="Tahoma"/>
                <a:cs typeface="Tahoma"/>
              </a:rPr>
              <a:t> des prix des </a:t>
            </a:r>
            <a:r>
              <a:rPr lang="fr-FR" altLang="fr-FR" sz="1200" b="1" dirty="0">
                <a:solidFill>
                  <a:schemeClr val="bg1"/>
                </a:solidFill>
                <a:latin typeface="Bookman Old Style" panose="02050604050505020204" pitchFamily="18" charset="0"/>
                <a:cs typeface="Tahoma"/>
              </a:rPr>
              <a:t>k voisins les plus proches </a:t>
            </a:r>
            <a:r>
              <a:rPr lang="fr-FR" altLang="fr-FR" sz="1200" dirty="0">
                <a:solidFill>
                  <a:schemeClr val="bg1"/>
                </a:solidFill>
                <a:latin typeface="Tahoma"/>
                <a:cs typeface="Tahoma"/>
              </a:rPr>
              <a:t>(k = 5)</a:t>
            </a: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9B39E3B9-F960-4113-832F-7CABF9D0B21C}"/>
              </a:ext>
            </a:extLst>
          </p:cNvPr>
          <p:cNvSpPr/>
          <p:nvPr/>
        </p:nvSpPr>
        <p:spPr>
          <a:xfrm>
            <a:off x="304800" y="4629150"/>
            <a:ext cx="320675" cy="342900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357CB0-F705-40E7-BFEF-E7CB54C56F23}"/>
              </a:ext>
            </a:extLst>
          </p:cNvPr>
          <p:cNvSpPr txBox="1"/>
          <p:nvPr/>
        </p:nvSpPr>
        <p:spPr>
          <a:xfrm>
            <a:off x="1523364" y="3562350"/>
            <a:ext cx="6210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Bookman Old Style" panose="02050604050505020204" pitchFamily="18" charset="0"/>
                <a:ea typeface="+mj-ea"/>
              </a:rPr>
              <a:t>Conclusion</a:t>
            </a:r>
          </a:p>
          <a:p>
            <a:pPr algn="ctr"/>
            <a:endParaRPr lang="fr-FR" sz="1400" b="1" dirty="0">
              <a:solidFill>
                <a:schemeClr val="bg1"/>
              </a:solidFill>
              <a:latin typeface="Bookman Old Style" panose="02050604050505020204" pitchFamily="18" charset="0"/>
              <a:ea typeface="+mj-ea"/>
            </a:endParaRPr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Modèle plus performant que la régression linéaire, avec des erreurs de prédiction modérées.</a:t>
            </a:r>
            <a:endParaRPr lang="fr-MA" sz="12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graphicFrame>
        <p:nvGraphicFramePr>
          <p:cNvPr id="18" name="Tableau 24">
            <a:extLst>
              <a:ext uri="{FF2B5EF4-FFF2-40B4-BE49-F238E27FC236}">
                <a16:creationId xmlns:a16="http://schemas.microsoft.com/office/drawing/2014/main" id="{E7A5658A-1859-4BD5-A258-AD9072EB3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231914"/>
              </p:ext>
            </p:extLst>
          </p:nvPr>
        </p:nvGraphicFramePr>
        <p:xfrm>
          <a:off x="1523364" y="1616478"/>
          <a:ext cx="6248400" cy="163156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957224">
                  <a:extLst>
                    <a:ext uri="{9D8B030D-6E8A-4147-A177-3AD203B41FA5}">
                      <a16:colId xmlns:a16="http://schemas.microsoft.com/office/drawing/2014/main" val="1979206494"/>
                    </a:ext>
                  </a:extLst>
                </a:gridCol>
                <a:gridCol w="3291176">
                  <a:extLst>
                    <a:ext uri="{9D8B030D-6E8A-4147-A177-3AD203B41FA5}">
                      <a16:colId xmlns:a16="http://schemas.microsoft.com/office/drawing/2014/main" val="3034483603"/>
                    </a:ext>
                  </a:extLst>
                </a:gridCol>
              </a:tblGrid>
              <a:tr h="360975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Résultat du modèle </a:t>
                      </a:r>
                      <a:r>
                        <a:rPr lang="fr-FR" sz="1200" dirty="0" err="1">
                          <a:solidFill>
                            <a:schemeClr val="bg1"/>
                          </a:solidFill>
                        </a:rPr>
                        <a:t>KNNs</a:t>
                      </a:r>
                      <a:endParaRPr lang="fr-MA" sz="1200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11538"/>
                  </a:ext>
                </a:extLst>
              </a:tr>
              <a:tr h="3609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R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² 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sur le train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0,7533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119343"/>
                  </a:ext>
                </a:extLst>
              </a:tr>
              <a:tr h="3609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R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² 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sur le test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0,6362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5974"/>
                  </a:ext>
                </a:extLst>
              </a:tr>
              <a:tr h="23380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MAE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1772,68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16845"/>
                  </a:ext>
                </a:extLst>
              </a:tr>
              <a:tr h="23380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RMSE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2738,27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53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891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4305" y="-11430"/>
            <a:ext cx="9325611" cy="536067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48065" y="180657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E66ABC1B-543A-4EEC-B00A-DEBCF2C5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359" y="501183"/>
            <a:ext cx="632327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 dirty="0">
                <a:solidFill>
                  <a:schemeClr val="bg1"/>
                </a:solidFill>
                <a:highlight>
                  <a:srgbClr val="357E9B"/>
                </a:highlight>
                <a:latin typeface="Bookman Old Style" panose="02050604050505020204" pitchFamily="18" charset="0"/>
                <a:ea typeface="+mj-ea"/>
              </a:rPr>
              <a:t>Modèle 3 : </a:t>
            </a:r>
            <a:r>
              <a:rPr lang="fr-FR" altLang="fr-FR" sz="1400" b="1" dirty="0" err="1">
                <a:solidFill>
                  <a:schemeClr val="bg1"/>
                </a:solidFill>
                <a:highlight>
                  <a:srgbClr val="357E9B"/>
                </a:highlight>
                <a:latin typeface="Bookman Old Style" panose="02050604050505020204" pitchFamily="18" charset="0"/>
                <a:ea typeface="+mj-ea"/>
              </a:rPr>
              <a:t>Random</a:t>
            </a:r>
            <a:r>
              <a:rPr lang="fr-FR" altLang="fr-FR" sz="1400" b="1" dirty="0">
                <a:solidFill>
                  <a:schemeClr val="bg1"/>
                </a:solidFill>
                <a:highlight>
                  <a:srgbClr val="357E9B"/>
                </a:highlight>
                <a:latin typeface="Bookman Old Style" panose="02050604050505020204" pitchFamily="18" charset="0"/>
                <a:ea typeface="+mj-ea"/>
              </a:rPr>
              <a:t> Forest </a:t>
            </a:r>
            <a:r>
              <a:rPr lang="fr-FR" altLang="fr-FR" sz="1400" b="1" dirty="0" err="1">
                <a:solidFill>
                  <a:schemeClr val="bg1"/>
                </a:solidFill>
                <a:highlight>
                  <a:srgbClr val="357E9B"/>
                </a:highlight>
                <a:latin typeface="Bookman Old Style" panose="02050604050505020204" pitchFamily="18" charset="0"/>
                <a:ea typeface="+mj-ea"/>
              </a:rPr>
              <a:t>Regressor</a:t>
            </a:r>
            <a:endParaRPr lang="fr-FR" altLang="fr-FR" sz="1400" b="1" dirty="0">
              <a:solidFill>
                <a:schemeClr val="bg1"/>
              </a:solidFill>
              <a:highlight>
                <a:srgbClr val="357E9B"/>
              </a:highlight>
              <a:latin typeface="Bookman Old Style" panose="02050604050505020204" pitchFamily="18" charset="0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Bookman Old Style" panose="02050604050505020204" pitchFamily="18" charset="0"/>
              <a:ea typeface="+mj-ea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Tahoma"/>
                <a:cs typeface="Tahoma"/>
              </a:rPr>
              <a:t>Ensemble de </a:t>
            </a:r>
            <a:r>
              <a:rPr lang="fr-FR" altLang="fr-FR" sz="1200" b="1" dirty="0">
                <a:solidFill>
                  <a:schemeClr val="bg1"/>
                </a:solidFill>
                <a:latin typeface="Bookman Old Style" panose="02050604050505020204" pitchFamily="18" charset="0"/>
                <a:cs typeface="Tahoma"/>
              </a:rPr>
              <a:t>plusieurs arbres de décision</a:t>
            </a: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Tahoma"/>
                <a:cs typeface="Tahoma"/>
              </a:rPr>
              <a:t>Capture les relations </a:t>
            </a:r>
            <a:r>
              <a:rPr lang="fr-FR" altLang="fr-FR" sz="1200" b="1" dirty="0">
                <a:solidFill>
                  <a:schemeClr val="bg1"/>
                </a:solidFill>
                <a:latin typeface="Bookman Old Style" panose="02050604050505020204" pitchFamily="18" charset="0"/>
                <a:cs typeface="Tahoma"/>
              </a:rPr>
              <a:t>non linéaires</a:t>
            </a:r>
            <a:r>
              <a:rPr lang="fr-FR" altLang="fr-FR" sz="1200" dirty="0">
                <a:solidFill>
                  <a:schemeClr val="bg1"/>
                </a:solidFill>
                <a:latin typeface="Tahoma"/>
                <a:cs typeface="Tahoma"/>
              </a:rPr>
              <a:t> et réduit le </a:t>
            </a:r>
            <a:r>
              <a:rPr lang="fr-FR" altLang="fr-FR" sz="1200" b="1" dirty="0">
                <a:solidFill>
                  <a:schemeClr val="bg1"/>
                </a:solidFill>
                <a:latin typeface="Bookman Old Style" panose="02050604050505020204" pitchFamily="18" charset="0"/>
                <a:cs typeface="Tahoma"/>
              </a:rPr>
              <a:t>surapprentissage</a:t>
            </a:r>
            <a:r>
              <a:rPr lang="fr-FR" altLang="fr-FR" sz="1200" dirty="0">
                <a:solidFill>
                  <a:schemeClr val="bg1"/>
                </a:solidFill>
                <a:latin typeface="Tahoma"/>
                <a:cs typeface="Tahoma"/>
              </a:rPr>
              <a:t> par agrégation</a:t>
            </a: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9B39E3B9-F960-4113-832F-7CABF9D0B21C}"/>
              </a:ext>
            </a:extLst>
          </p:cNvPr>
          <p:cNvSpPr/>
          <p:nvPr/>
        </p:nvSpPr>
        <p:spPr>
          <a:xfrm>
            <a:off x="304800" y="4629150"/>
            <a:ext cx="320675" cy="342900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357CB0-F705-40E7-BFEF-E7CB54C56F23}"/>
              </a:ext>
            </a:extLst>
          </p:cNvPr>
          <p:cNvSpPr txBox="1"/>
          <p:nvPr/>
        </p:nvSpPr>
        <p:spPr>
          <a:xfrm>
            <a:off x="1523364" y="3562350"/>
            <a:ext cx="6210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Bookman Old Style" panose="02050604050505020204" pitchFamily="18" charset="0"/>
                <a:ea typeface="+mj-ea"/>
              </a:rPr>
              <a:t>Conclusion</a:t>
            </a:r>
          </a:p>
          <a:p>
            <a:pPr algn="ctr"/>
            <a:endParaRPr lang="fr-FR" sz="1400" b="1" dirty="0">
              <a:solidFill>
                <a:schemeClr val="bg1"/>
              </a:solidFill>
              <a:latin typeface="Bookman Old Style" panose="02050604050505020204" pitchFamily="18" charset="0"/>
              <a:ea typeface="+mj-ea"/>
            </a:endParaRPr>
          </a:p>
          <a:p>
            <a:pPr marL="171450" indent="-171450" algn="ctr"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Modèle le plus performant de l’étude, combinant </a:t>
            </a:r>
            <a:r>
              <a:rPr lang="fr-FR" sz="1200" b="1" dirty="0">
                <a:solidFill>
                  <a:schemeClr val="bg1"/>
                </a:solidFill>
                <a:latin typeface="Bookman Old Style" panose="02050604050505020204" pitchFamily="18" charset="0"/>
                <a:cs typeface="Tahoma"/>
              </a:rPr>
              <a:t>précision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 et </a:t>
            </a:r>
            <a:r>
              <a:rPr lang="fr-FR" sz="1200" b="1" dirty="0">
                <a:solidFill>
                  <a:schemeClr val="bg1"/>
                </a:solidFill>
                <a:latin typeface="Bookman Old Style" panose="02050604050505020204" pitchFamily="18" charset="0"/>
                <a:cs typeface="Tahoma"/>
              </a:rPr>
              <a:t>robustesse</a:t>
            </a:r>
            <a:r>
              <a:rPr lang="fr-FR" sz="1200" dirty="0">
                <a:solidFill>
                  <a:schemeClr val="bg1"/>
                </a:solidFill>
                <a:latin typeface="Tahoma"/>
                <a:cs typeface="Tahoma"/>
              </a:rPr>
              <a:t>.</a:t>
            </a:r>
            <a:endParaRPr lang="fr-MA" sz="12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graphicFrame>
        <p:nvGraphicFramePr>
          <p:cNvPr id="18" name="Tableau 24">
            <a:extLst>
              <a:ext uri="{FF2B5EF4-FFF2-40B4-BE49-F238E27FC236}">
                <a16:creationId xmlns:a16="http://schemas.microsoft.com/office/drawing/2014/main" id="{E7A5658A-1859-4BD5-A258-AD9072EB3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81150"/>
              </p:ext>
            </p:extLst>
          </p:nvPr>
        </p:nvGraphicFramePr>
        <p:xfrm>
          <a:off x="1523364" y="1616478"/>
          <a:ext cx="6248400" cy="163156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957224">
                  <a:extLst>
                    <a:ext uri="{9D8B030D-6E8A-4147-A177-3AD203B41FA5}">
                      <a16:colId xmlns:a16="http://schemas.microsoft.com/office/drawing/2014/main" val="1979206494"/>
                    </a:ext>
                  </a:extLst>
                </a:gridCol>
                <a:gridCol w="3291176">
                  <a:extLst>
                    <a:ext uri="{9D8B030D-6E8A-4147-A177-3AD203B41FA5}">
                      <a16:colId xmlns:a16="http://schemas.microsoft.com/office/drawing/2014/main" val="3034483603"/>
                    </a:ext>
                  </a:extLst>
                </a:gridCol>
              </a:tblGrid>
              <a:tr h="360975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Résultat du modèle </a:t>
                      </a:r>
                      <a:r>
                        <a:rPr lang="fr-FR" sz="1200" dirty="0" err="1">
                          <a:solidFill>
                            <a:schemeClr val="bg1"/>
                          </a:solidFill>
                        </a:rPr>
                        <a:t>Random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 Forest</a:t>
                      </a:r>
                      <a:endParaRPr lang="fr-MA" sz="1200" dirty="0">
                        <a:solidFill>
                          <a:schemeClr val="bg1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11538"/>
                  </a:ext>
                </a:extLst>
              </a:tr>
              <a:tr h="3609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R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² 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sur le train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0,9517 </a:t>
                      </a:r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--&gt; excellent ajustement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119343"/>
                  </a:ext>
                </a:extLst>
              </a:tr>
              <a:tr h="36097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R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² 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sur le test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0,8162 --&gt; </a:t>
                      </a:r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très bonne généralisation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5974"/>
                  </a:ext>
                </a:extLst>
              </a:tr>
              <a:tr h="23380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MAE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1172,10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16845"/>
                  </a:ext>
                </a:extLst>
              </a:tr>
              <a:tr h="233804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  <a:cs typeface="+mn-cs"/>
                        </a:rPr>
                        <a:t>RMSE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1891,72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53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54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62555" y="870203"/>
            <a:ext cx="4819015" cy="1432560"/>
            <a:chOff x="2162555" y="870203"/>
            <a:chExt cx="4819015" cy="14325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500" y="2157983"/>
              <a:ext cx="70103" cy="655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90416" y="1894331"/>
              <a:ext cx="341630" cy="245745"/>
            </a:xfrm>
            <a:custGeom>
              <a:avLst/>
              <a:gdLst/>
              <a:ahLst/>
              <a:cxnLst/>
              <a:rect l="l" t="t" r="r" b="b"/>
              <a:pathLst>
                <a:path w="341629" h="245744">
                  <a:moveTo>
                    <a:pt x="318516" y="6985"/>
                  </a:moveTo>
                  <a:lnTo>
                    <a:pt x="315468" y="4953"/>
                  </a:lnTo>
                  <a:lnTo>
                    <a:pt x="312547" y="2032"/>
                  </a:lnTo>
                  <a:lnTo>
                    <a:pt x="309499" y="0"/>
                  </a:lnTo>
                  <a:lnTo>
                    <a:pt x="77724" y="140081"/>
                  </a:lnTo>
                  <a:lnTo>
                    <a:pt x="32550" y="157111"/>
                  </a:lnTo>
                  <a:lnTo>
                    <a:pt x="16383" y="158242"/>
                  </a:lnTo>
                  <a:lnTo>
                    <a:pt x="10160" y="158115"/>
                  </a:lnTo>
                  <a:lnTo>
                    <a:pt x="7112" y="157861"/>
                  </a:lnTo>
                  <a:lnTo>
                    <a:pt x="6096" y="168783"/>
                  </a:lnTo>
                  <a:lnTo>
                    <a:pt x="51092" y="164033"/>
                  </a:lnTo>
                  <a:lnTo>
                    <a:pt x="83693" y="148971"/>
                  </a:lnTo>
                  <a:lnTo>
                    <a:pt x="318516" y="6985"/>
                  </a:lnTo>
                  <a:close/>
                </a:path>
                <a:path w="341629" h="245744">
                  <a:moveTo>
                    <a:pt x="341376" y="21209"/>
                  </a:moveTo>
                  <a:lnTo>
                    <a:pt x="338455" y="19304"/>
                  </a:lnTo>
                  <a:lnTo>
                    <a:pt x="330454" y="15240"/>
                  </a:lnTo>
                  <a:lnTo>
                    <a:pt x="19812" y="203454"/>
                  </a:lnTo>
                  <a:lnTo>
                    <a:pt x="19812" y="211455"/>
                  </a:lnTo>
                  <a:lnTo>
                    <a:pt x="16891" y="211455"/>
                  </a:lnTo>
                  <a:lnTo>
                    <a:pt x="16891" y="205486"/>
                  </a:lnTo>
                  <a:lnTo>
                    <a:pt x="15875" y="206502"/>
                  </a:lnTo>
                  <a:lnTo>
                    <a:pt x="13970" y="207518"/>
                  </a:lnTo>
                  <a:lnTo>
                    <a:pt x="13970" y="208534"/>
                  </a:lnTo>
                  <a:lnTo>
                    <a:pt x="12954" y="209550"/>
                  </a:lnTo>
                  <a:lnTo>
                    <a:pt x="9906" y="222377"/>
                  </a:lnTo>
                  <a:lnTo>
                    <a:pt x="9017" y="227457"/>
                  </a:lnTo>
                  <a:lnTo>
                    <a:pt x="5969" y="230378"/>
                  </a:lnTo>
                  <a:lnTo>
                    <a:pt x="2032" y="233426"/>
                  </a:lnTo>
                  <a:lnTo>
                    <a:pt x="0" y="245364"/>
                  </a:lnTo>
                  <a:lnTo>
                    <a:pt x="22860" y="214503"/>
                  </a:lnTo>
                  <a:lnTo>
                    <a:pt x="341376" y="2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3067" y="1988819"/>
              <a:ext cx="124968" cy="169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3395" y="2157983"/>
              <a:ext cx="70103" cy="655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2208" y="1894331"/>
              <a:ext cx="341630" cy="243840"/>
            </a:xfrm>
            <a:custGeom>
              <a:avLst/>
              <a:gdLst/>
              <a:ahLst/>
              <a:cxnLst/>
              <a:rect l="l" t="t" r="r" b="b"/>
              <a:pathLst>
                <a:path w="341629" h="243839">
                  <a:moveTo>
                    <a:pt x="335280" y="169164"/>
                  </a:moveTo>
                  <a:lnTo>
                    <a:pt x="334264" y="158242"/>
                  </a:lnTo>
                  <a:lnTo>
                    <a:pt x="326263" y="158242"/>
                  </a:lnTo>
                  <a:lnTo>
                    <a:pt x="309562" y="157124"/>
                  </a:lnTo>
                  <a:lnTo>
                    <a:pt x="293585" y="153771"/>
                  </a:lnTo>
                  <a:lnTo>
                    <a:pt x="278320" y="148170"/>
                  </a:lnTo>
                  <a:lnTo>
                    <a:pt x="263779" y="140335"/>
                  </a:lnTo>
                  <a:lnTo>
                    <a:pt x="33401" y="0"/>
                  </a:lnTo>
                  <a:lnTo>
                    <a:pt x="30353" y="2032"/>
                  </a:lnTo>
                  <a:lnTo>
                    <a:pt x="27432" y="4953"/>
                  </a:lnTo>
                  <a:lnTo>
                    <a:pt x="24384" y="6985"/>
                  </a:lnTo>
                  <a:lnTo>
                    <a:pt x="258826" y="149225"/>
                  </a:lnTo>
                  <a:lnTo>
                    <a:pt x="274231" y="157810"/>
                  </a:lnTo>
                  <a:lnTo>
                    <a:pt x="290677" y="164058"/>
                  </a:lnTo>
                  <a:lnTo>
                    <a:pt x="308063" y="167881"/>
                  </a:lnTo>
                  <a:lnTo>
                    <a:pt x="326263" y="169164"/>
                  </a:lnTo>
                  <a:lnTo>
                    <a:pt x="335280" y="169164"/>
                  </a:lnTo>
                  <a:close/>
                </a:path>
                <a:path w="341629" h="243839">
                  <a:moveTo>
                    <a:pt x="341376" y="243840"/>
                  </a:moveTo>
                  <a:lnTo>
                    <a:pt x="340360" y="231902"/>
                  </a:lnTo>
                  <a:lnTo>
                    <a:pt x="336423" y="229870"/>
                  </a:lnTo>
                  <a:lnTo>
                    <a:pt x="333375" y="226949"/>
                  </a:lnTo>
                  <a:lnTo>
                    <a:pt x="331470" y="221996"/>
                  </a:lnTo>
                  <a:lnTo>
                    <a:pt x="328422" y="209042"/>
                  </a:lnTo>
                  <a:lnTo>
                    <a:pt x="328422" y="208026"/>
                  </a:lnTo>
                  <a:lnTo>
                    <a:pt x="327406" y="205994"/>
                  </a:lnTo>
                  <a:lnTo>
                    <a:pt x="326517" y="205994"/>
                  </a:lnTo>
                  <a:lnTo>
                    <a:pt x="325501" y="205105"/>
                  </a:lnTo>
                  <a:lnTo>
                    <a:pt x="325501" y="212979"/>
                  </a:lnTo>
                  <a:lnTo>
                    <a:pt x="322453" y="212979"/>
                  </a:lnTo>
                  <a:lnTo>
                    <a:pt x="322453" y="204089"/>
                  </a:lnTo>
                  <a:lnTo>
                    <a:pt x="10922" y="15240"/>
                  </a:lnTo>
                  <a:lnTo>
                    <a:pt x="8001" y="17272"/>
                  </a:lnTo>
                  <a:lnTo>
                    <a:pt x="0" y="21209"/>
                  </a:lnTo>
                  <a:lnTo>
                    <a:pt x="318516" y="213995"/>
                  </a:lnTo>
                  <a:lnTo>
                    <a:pt x="321564" y="224917"/>
                  </a:lnTo>
                  <a:lnTo>
                    <a:pt x="324065" y="231775"/>
                  </a:lnTo>
                  <a:lnTo>
                    <a:pt x="328460" y="237337"/>
                  </a:lnTo>
                  <a:lnTo>
                    <a:pt x="334365" y="241427"/>
                  </a:lnTo>
                  <a:lnTo>
                    <a:pt x="341376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3" y="1988819"/>
              <a:ext cx="126491" cy="169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1932431"/>
              <a:ext cx="175259" cy="370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1212" y="937259"/>
              <a:ext cx="1760220" cy="878205"/>
            </a:xfrm>
            <a:custGeom>
              <a:avLst/>
              <a:gdLst/>
              <a:ahLst/>
              <a:cxnLst/>
              <a:rect l="l" t="t" r="r" b="b"/>
              <a:pathLst>
                <a:path w="1760220" h="878205">
                  <a:moveTo>
                    <a:pt x="207264" y="601980"/>
                  </a:moveTo>
                  <a:lnTo>
                    <a:pt x="181356" y="586740"/>
                  </a:lnTo>
                  <a:lnTo>
                    <a:pt x="181356" y="595884"/>
                  </a:lnTo>
                  <a:lnTo>
                    <a:pt x="187579" y="601980"/>
                  </a:lnTo>
                  <a:lnTo>
                    <a:pt x="207264" y="601980"/>
                  </a:lnTo>
                  <a:close/>
                </a:path>
                <a:path w="1760220" h="878205">
                  <a:moveTo>
                    <a:pt x="416052" y="708660"/>
                  </a:moveTo>
                  <a:lnTo>
                    <a:pt x="21971" y="483108"/>
                  </a:lnTo>
                  <a:lnTo>
                    <a:pt x="0" y="483108"/>
                  </a:lnTo>
                  <a:lnTo>
                    <a:pt x="182118" y="586486"/>
                  </a:lnTo>
                  <a:lnTo>
                    <a:pt x="207010" y="601345"/>
                  </a:lnTo>
                  <a:lnTo>
                    <a:pt x="393192" y="707644"/>
                  </a:lnTo>
                  <a:lnTo>
                    <a:pt x="416052" y="708660"/>
                  </a:lnTo>
                  <a:close/>
                </a:path>
                <a:path w="1760220" h="878205">
                  <a:moveTo>
                    <a:pt x="717804" y="562356"/>
                  </a:moveTo>
                  <a:lnTo>
                    <a:pt x="498602" y="577342"/>
                  </a:lnTo>
                  <a:lnTo>
                    <a:pt x="487680" y="596392"/>
                  </a:lnTo>
                  <a:lnTo>
                    <a:pt x="490080" y="597230"/>
                  </a:lnTo>
                  <a:lnTo>
                    <a:pt x="489966" y="597408"/>
                  </a:lnTo>
                  <a:lnTo>
                    <a:pt x="487045" y="596392"/>
                  </a:lnTo>
                  <a:lnTo>
                    <a:pt x="489966" y="591566"/>
                  </a:lnTo>
                  <a:lnTo>
                    <a:pt x="488950" y="591566"/>
                  </a:lnTo>
                  <a:lnTo>
                    <a:pt x="473976" y="586028"/>
                  </a:lnTo>
                  <a:lnTo>
                    <a:pt x="467753" y="584365"/>
                  </a:lnTo>
                  <a:lnTo>
                    <a:pt x="461264" y="583692"/>
                  </a:lnTo>
                  <a:lnTo>
                    <a:pt x="262128" y="589534"/>
                  </a:lnTo>
                  <a:lnTo>
                    <a:pt x="280035" y="599440"/>
                  </a:lnTo>
                  <a:lnTo>
                    <a:pt x="462280" y="594487"/>
                  </a:lnTo>
                  <a:lnTo>
                    <a:pt x="468122" y="594487"/>
                  </a:lnTo>
                  <a:lnTo>
                    <a:pt x="482092" y="600329"/>
                  </a:lnTo>
                  <a:lnTo>
                    <a:pt x="485013" y="601345"/>
                  </a:lnTo>
                  <a:lnTo>
                    <a:pt x="486029" y="601345"/>
                  </a:lnTo>
                  <a:lnTo>
                    <a:pt x="487045" y="602361"/>
                  </a:lnTo>
                  <a:lnTo>
                    <a:pt x="717804" y="611124"/>
                  </a:lnTo>
                  <a:lnTo>
                    <a:pt x="717804" y="601345"/>
                  </a:lnTo>
                  <a:lnTo>
                    <a:pt x="493903" y="591566"/>
                  </a:lnTo>
                  <a:lnTo>
                    <a:pt x="492582" y="593521"/>
                  </a:lnTo>
                  <a:lnTo>
                    <a:pt x="493649" y="591439"/>
                  </a:lnTo>
                  <a:lnTo>
                    <a:pt x="500507" y="580390"/>
                  </a:lnTo>
                  <a:lnTo>
                    <a:pt x="717804" y="565404"/>
                  </a:lnTo>
                  <a:lnTo>
                    <a:pt x="717804" y="562356"/>
                  </a:lnTo>
                  <a:close/>
                </a:path>
                <a:path w="1760220" h="878205">
                  <a:moveTo>
                    <a:pt x="717804" y="534924"/>
                  </a:moveTo>
                  <a:lnTo>
                    <a:pt x="484886" y="557022"/>
                  </a:lnTo>
                  <a:lnTo>
                    <a:pt x="480949" y="559054"/>
                  </a:lnTo>
                  <a:lnTo>
                    <a:pt x="466979" y="565023"/>
                  </a:lnTo>
                  <a:lnTo>
                    <a:pt x="461137" y="565023"/>
                  </a:lnTo>
                  <a:lnTo>
                    <a:pt x="230339" y="571119"/>
                  </a:lnTo>
                  <a:lnTo>
                    <a:pt x="229108" y="570357"/>
                  </a:lnTo>
                  <a:lnTo>
                    <a:pt x="71247" y="480060"/>
                  </a:lnTo>
                  <a:lnTo>
                    <a:pt x="67183" y="482092"/>
                  </a:lnTo>
                  <a:lnTo>
                    <a:pt x="62230" y="483108"/>
                  </a:lnTo>
                  <a:lnTo>
                    <a:pt x="53340" y="483108"/>
                  </a:lnTo>
                  <a:lnTo>
                    <a:pt x="448564" y="709168"/>
                  </a:lnTo>
                  <a:lnTo>
                    <a:pt x="472440" y="710184"/>
                  </a:lnTo>
                  <a:lnTo>
                    <a:pt x="278765" y="599059"/>
                  </a:lnTo>
                  <a:lnTo>
                    <a:pt x="248564" y="582155"/>
                  </a:lnTo>
                  <a:lnTo>
                    <a:pt x="461137" y="576072"/>
                  </a:lnTo>
                  <a:lnTo>
                    <a:pt x="470027" y="576072"/>
                  </a:lnTo>
                  <a:lnTo>
                    <a:pt x="477901" y="572135"/>
                  </a:lnTo>
                  <a:lnTo>
                    <a:pt x="484886" y="569087"/>
                  </a:lnTo>
                  <a:lnTo>
                    <a:pt x="487807" y="567055"/>
                  </a:lnTo>
                  <a:lnTo>
                    <a:pt x="717804" y="545973"/>
                  </a:lnTo>
                  <a:lnTo>
                    <a:pt x="717804" y="534924"/>
                  </a:lnTo>
                  <a:close/>
                </a:path>
                <a:path w="1760220" h="878205">
                  <a:moveTo>
                    <a:pt x="742188" y="877836"/>
                  </a:moveTo>
                  <a:lnTo>
                    <a:pt x="740156" y="872871"/>
                  </a:lnTo>
                  <a:lnTo>
                    <a:pt x="738251" y="868934"/>
                  </a:lnTo>
                  <a:lnTo>
                    <a:pt x="736219" y="863981"/>
                  </a:lnTo>
                  <a:lnTo>
                    <a:pt x="736219" y="862076"/>
                  </a:lnTo>
                  <a:lnTo>
                    <a:pt x="735203" y="861060"/>
                  </a:lnTo>
                  <a:lnTo>
                    <a:pt x="670687" y="824484"/>
                  </a:lnTo>
                  <a:lnTo>
                    <a:pt x="650748" y="825500"/>
                  </a:lnTo>
                  <a:lnTo>
                    <a:pt x="697484" y="852170"/>
                  </a:lnTo>
                  <a:lnTo>
                    <a:pt x="698500" y="849122"/>
                  </a:lnTo>
                  <a:lnTo>
                    <a:pt x="701421" y="851154"/>
                  </a:lnTo>
                  <a:lnTo>
                    <a:pt x="699389" y="853186"/>
                  </a:lnTo>
                  <a:lnTo>
                    <a:pt x="742188" y="877836"/>
                  </a:lnTo>
                  <a:close/>
                </a:path>
                <a:path w="1760220" h="878205">
                  <a:moveTo>
                    <a:pt x="969264" y="2032"/>
                  </a:moveTo>
                  <a:lnTo>
                    <a:pt x="965327" y="2032"/>
                  </a:lnTo>
                  <a:lnTo>
                    <a:pt x="961263" y="1016"/>
                  </a:lnTo>
                  <a:lnTo>
                    <a:pt x="958342" y="0"/>
                  </a:lnTo>
                  <a:lnTo>
                    <a:pt x="943356" y="353568"/>
                  </a:lnTo>
                  <a:lnTo>
                    <a:pt x="953389" y="353568"/>
                  </a:lnTo>
                  <a:lnTo>
                    <a:pt x="969264" y="2032"/>
                  </a:lnTo>
                  <a:close/>
                </a:path>
                <a:path w="1760220" h="878205">
                  <a:moveTo>
                    <a:pt x="999744" y="353568"/>
                  </a:moveTo>
                  <a:lnTo>
                    <a:pt x="983869" y="0"/>
                  </a:lnTo>
                  <a:lnTo>
                    <a:pt x="976884" y="2032"/>
                  </a:lnTo>
                  <a:lnTo>
                    <a:pt x="973836" y="2032"/>
                  </a:lnTo>
                  <a:lnTo>
                    <a:pt x="988822" y="353568"/>
                  </a:lnTo>
                  <a:lnTo>
                    <a:pt x="999744" y="353568"/>
                  </a:lnTo>
                  <a:close/>
                </a:path>
                <a:path w="1760220" h="878205">
                  <a:moveTo>
                    <a:pt x="1677924" y="588772"/>
                  </a:moveTo>
                  <a:lnTo>
                    <a:pt x="1480185" y="583692"/>
                  </a:lnTo>
                  <a:lnTo>
                    <a:pt x="1471168" y="583692"/>
                  </a:lnTo>
                  <a:lnTo>
                    <a:pt x="1463294" y="586740"/>
                  </a:lnTo>
                  <a:lnTo>
                    <a:pt x="1456309" y="589788"/>
                  </a:lnTo>
                  <a:lnTo>
                    <a:pt x="1453388" y="590804"/>
                  </a:lnTo>
                  <a:lnTo>
                    <a:pt x="1451356" y="590804"/>
                  </a:lnTo>
                  <a:lnTo>
                    <a:pt x="1454277" y="595884"/>
                  </a:lnTo>
                  <a:lnTo>
                    <a:pt x="1453756" y="596163"/>
                  </a:lnTo>
                  <a:lnTo>
                    <a:pt x="1450975" y="591439"/>
                  </a:lnTo>
                  <a:lnTo>
                    <a:pt x="1443990" y="578358"/>
                  </a:lnTo>
                  <a:lnTo>
                    <a:pt x="1442974" y="577342"/>
                  </a:lnTo>
                  <a:lnTo>
                    <a:pt x="1223772" y="562356"/>
                  </a:lnTo>
                  <a:lnTo>
                    <a:pt x="1223772" y="565404"/>
                  </a:lnTo>
                  <a:lnTo>
                    <a:pt x="1441958" y="580390"/>
                  </a:lnTo>
                  <a:lnTo>
                    <a:pt x="1447596" y="590842"/>
                  </a:lnTo>
                  <a:lnTo>
                    <a:pt x="1223772" y="599948"/>
                  </a:lnTo>
                  <a:lnTo>
                    <a:pt x="1223772" y="611124"/>
                  </a:lnTo>
                  <a:lnTo>
                    <a:pt x="1454277" y="601980"/>
                  </a:lnTo>
                  <a:lnTo>
                    <a:pt x="1456309" y="600964"/>
                  </a:lnTo>
                  <a:lnTo>
                    <a:pt x="1457325" y="600964"/>
                  </a:lnTo>
                  <a:lnTo>
                    <a:pt x="1460246" y="599948"/>
                  </a:lnTo>
                  <a:lnTo>
                    <a:pt x="1467231" y="596900"/>
                  </a:lnTo>
                  <a:lnTo>
                    <a:pt x="1473200" y="593852"/>
                  </a:lnTo>
                  <a:lnTo>
                    <a:pt x="1480185" y="593852"/>
                  </a:lnTo>
                  <a:lnTo>
                    <a:pt x="1660017" y="598932"/>
                  </a:lnTo>
                  <a:lnTo>
                    <a:pt x="1677924" y="588772"/>
                  </a:lnTo>
                  <a:close/>
                </a:path>
                <a:path w="1760220" h="878205">
                  <a:moveTo>
                    <a:pt x="1709928" y="571119"/>
                  </a:moveTo>
                  <a:lnTo>
                    <a:pt x="1481328" y="565023"/>
                  </a:lnTo>
                  <a:lnTo>
                    <a:pt x="1474343" y="565023"/>
                  </a:lnTo>
                  <a:lnTo>
                    <a:pt x="1468374" y="562102"/>
                  </a:lnTo>
                  <a:lnTo>
                    <a:pt x="1461389" y="559054"/>
                  </a:lnTo>
                  <a:lnTo>
                    <a:pt x="1458341" y="558038"/>
                  </a:lnTo>
                  <a:lnTo>
                    <a:pt x="1457452" y="557022"/>
                  </a:lnTo>
                  <a:lnTo>
                    <a:pt x="1454404" y="557022"/>
                  </a:lnTo>
                  <a:lnTo>
                    <a:pt x="1223772" y="534924"/>
                  </a:lnTo>
                  <a:lnTo>
                    <a:pt x="1223772" y="545973"/>
                  </a:lnTo>
                  <a:lnTo>
                    <a:pt x="1454404" y="568071"/>
                  </a:lnTo>
                  <a:lnTo>
                    <a:pt x="1456436" y="569087"/>
                  </a:lnTo>
                  <a:lnTo>
                    <a:pt x="1464310" y="572135"/>
                  </a:lnTo>
                  <a:lnTo>
                    <a:pt x="1472311" y="576072"/>
                  </a:lnTo>
                  <a:lnTo>
                    <a:pt x="1480312" y="576072"/>
                  </a:lnTo>
                  <a:lnTo>
                    <a:pt x="1692021" y="582168"/>
                  </a:lnTo>
                  <a:lnTo>
                    <a:pt x="1709928" y="571119"/>
                  </a:lnTo>
                  <a:close/>
                </a:path>
                <a:path w="1760220" h="878205">
                  <a:moveTo>
                    <a:pt x="1760220" y="585216"/>
                  </a:moveTo>
                  <a:lnTo>
                    <a:pt x="1732788" y="601980"/>
                  </a:lnTo>
                  <a:lnTo>
                    <a:pt x="1754124" y="601980"/>
                  </a:lnTo>
                  <a:lnTo>
                    <a:pt x="1760220" y="595630"/>
                  </a:lnTo>
                  <a:lnTo>
                    <a:pt x="1760220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1761743"/>
              <a:ext cx="169164" cy="990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092" y="1264970"/>
              <a:ext cx="3340735" cy="593090"/>
            </a:xfrm>
            <a:custGeom>
              <a:avLst/>
              <a:gdLst/>
              <a:ahLst/>
              <a:cxnLst/>
              <a:rect l="l" t="t" r="r" b="b"/>
              <a:pathLst>
                <a:path w="3340735" h="593089">
                  <a:moveTo>
                    <a:pt x="1780032" y="380949"/>
                  </a:moveTo>
                  <a:lnTo>
                    <a:pt x="1385697" y="155397"/>
                  </a:lnTo>
                  <a:lnTo>
                    <a:pt x="1403223" y="155397"/>
                  </a:lnTo>
                  <a:lnTo>
                    <a:pt x="1408303" y="154381"/>
                  </a:lnTo>
                  <a:lnTo>
                    <a:pt x="1434084" y="124790"/>
                  </a:lnTo>
                  <a:lnTo>
                    <a:pt x="1423162" y="124790"/>
                  </a:lnTo>
                  <a:lnTo>
                    <a:pt x="1420241" y="132422"/>
                  </a:lnTo>
                  <a:lnTo>
                    <a:pt x="1414932" y="138684"/>
                  </a:lnTo>
                  <a:lnTo>
                    <a:pt x="1407756" y="142925"/>
                  </a:lnTo>
                  <a:lnTo>
                    <a:pt x="1399286" y="144475"/>
                  </a:lnTo>
                  <a:lnTo>
                    <a:pt x="1314958" y="144475"/>
                  </a:lnTo>
                  <a:lnTo>
                    <a:pt x="1306957" y="141554"/>
                  </a:lnTo>
                  <a:lnTo>
                    <a:pt x="1300988" y="136601"/>
                  </a:lnTo>
                  <a:lnTo>
                    <a:pt x="1294003" y="136601"/>
                  </a:lnTo>
                  <a:lnTo>
                    <a:pt x="1294003" y="135585"/>
                  </a:lnTo>
                  <a:lnTo>
                    <a:pt x="1291082" y="135585"/>
                  </a:lnTo>
                  <a:lnTo>
                    <a:pt x="1291082" y="130759"/>
                  </a:lnTo>
                  <a:lnTo>
                    <a:pt x="1296035" y="130759"/>
                  </a:lnTo>
                  <a:lnTo>
                    <a:pt x="1294003" y="127711"/>
                  </a:lnTo>
                  <a:lnTo>
                    <a:pt x="1292098" y="122758"/>
                  </a:lnTo>
                  <a:lnTo>
                    <a:pt x="1291082" y="118821"/>
                  </a:lnTo>
                  <a:lnTo>
                    <a:pt x="1280160" y="118821"/>
                  </a:lnTo>
                  <a:lnTo>
                    <a:pt x="1284986" y="133273"/>
                  </a:lnTo>
                  <a:lnTo>
                    <a:pt x="1294396" y="144881"/>
                  </a:lnTo>
                  <a:lnTo>
                    <a:pt x="1307350" y="152603"/>
                  </a:lnTo>
                  <a:lnTo>
                    <a:pt x="1322832" y="155397"/>
                  </a:lnTo>
                  <a:lnTo>
                    <a:pt x="1380744" y="155397"/>
                  </a:lnTo>
                  <a:lnTo>
                    <a:pt x="1774063" y="380949"/>
                  </a:lnTo>
                  <a:lnTo>
                    <a:pt x="1780032" y="380949"/>
                  </a:lnTo>
                  <a:close/>
                </a:path>
                <a:path w="3340735" h="593089">
                  <a:moveTo>
                    <a:pt x="2058924" y="141427"/>
                  </a:moveTo>
                  <a:lnTo>
                    <a:pt x="2038096" y="140411"/>
                  </a:lnTo>
                  <a:lnTo>
                    <a:pt x="2038985" y="145364"/>
                  </a:lnTo>
                  <a:lnTo>
                    <a:pt x="2028063" y="145364"/>
                  </a:lnTo>
                  <a:lnTo>
                    <a:pt x="2028063" y="140411"/>
                  </a:lnTo>
                  <a:lnTo>
                    <a:pt x="1310005" y="108534"/>
                  </a:lnTo>
                  <a:lnTo>
                    <a:pt x="1304036" y="108534"/>
                  </a:lnTo>
                  <a:lnTo>
                    <a:pt x="1292098" y="107518"/>
                  </a:lnTo>
                  <a:lnTo>
                    <a:pt x="1292098" y="117551"/>
                  </a:lnTo>
                  <a:lnTo>
                    <a:pt x="1281303" y="117551"/>
                  </a:lnTo>
                  <a:lnTo>
                    <a:pt x="1281303" y="107518"/>
                  </a:lnTo>
                  <a:lnTo>
                    <a:pt x="11938" y="51765"/>
                  </a:lnTo>
                  <a:lnTo>
                    <a:pt x="4953" y="55702"/>
                  </a:lnTo>
                  <a:lnTo>
                    <a:pt x="4953" y="58750"/>
                  </a:lnTo>
                  <a:lnTo>
                    <a:pt x="3048" y="60782"/>
                  </a:lnTo>
                  <a:lnTo>
                    <a:pt x="1016" y="61671"/>
                  </a:lnTo>
                  <a:lnTo>
                    <a:pt x="0" y="61671"/>
                  </a:lnTo>
                  <a:lnTo>
                    <a:pt x="1280287" y="117551"/>
                  </a:lnTo>
                  <a:lnTo>
                    <a:pt x="1291209" y="118440"/>
                  </a:lnTo>
                  <a:lnTo>
                    <a:pt x="1405382" y="123520"/>
                  </a:lnTo>
                  <a:lnTo>
                    <a:pt x="1405382" y="122504"/>
                  </a:lnTo>
                  <a:lnTo>
                    <a:pt x="1406398" y="121488"/>
                  </a:lnTo>
                  <a:lnTo>
                    <a:pt x="1406398" y="120472"/>
                  </a:lnTo>
                  <a:lnTo>
                    <a:pt x="1411351" y="120472"/>
                  </a:lnTo>
                  <a:lnTo>
                    <a:pt x="1411351" y="123520"/>
                  </a:lnTo>
                  <a:lnTo>
                    <a:pt x="1423289" y="124409"/>
                  </a:lnTo>
                  <a:lnTo>
                    <a:pt x="1434211" y="124409"/>
                  </a:lnTo>
                  <a:lnTo>
                    <a:pt x="2058924" y="152349"/>
                  </a:lnTo>
                  <a:lnTo>
                    <a:pt x="2058924" y="141427"/>
                  </a:lnTo>
                  <a:close/>
                </a:path>
                <a:path w="3340735" h="593089">
                  <a:moveTo>
                    <a:pt x="2103120" y="42621"/>
                  </a:moveTo>
                  <a:lnTo>
                    <a:pt x="2009203" y="40716"/>
                  </a:lnTo>
                  <a:lnTo>
                    <a:pt x="1671116" y="33858"/>
                  </a:lnTo>
                  <a:lnTo>
                    <a:pt x="1195298" y="24206"/>
                  </a:lnTo>
                  <a:lnTo>
                    <a:pt x="1051293" y="21285"/>
                  </a:lnTo>
                  <a:lnTo>
                    <a:pt x="907300" y="18364"/>
                  </a:lnTo>
                  <a:lnTo>
                    <a:pt x="1473" y="0"/>
                  </a:lnTo>
                  <a:lnTo>
                    <a:pt x="3429" y="965"/>
                  </a:lnTo>
                  <a:lnTo>
                    <a:pt x="4445" y="1854"/>
                  </a:lnTo>
                  <a:lnTo>
                    <a:pt x="5461" y="2870"/>
                  </a:lnTo>
                  <a:lnTo>
                    <a:pt x="5461" y="10617"/>
                  </a:lnTo>
                  <a:lnTo>
                    <a:pt x="618236" y="23190"/>
                  </a:lnTo>
                  <a:lnTo>
                    <a:pt x="618236" y="18364"/>
                  </a:lnTo>
                  <a:lnTo>
                    <a:pt x="629158" y="18364"/>
                  </a:lnTo>
                  <a:lnTo>
                    <a:pt x="629158" y="23190"/>
                  </a:lnTo>
                  <a:lnTo>
                    <a:pt x="660908" y="24206"/>
                  </a:lnTo>
                  <a:lnTo>
                    <a:pt x="660908" y="18364"/>
                  </a:lnTo>
                  <a:lnTo>
                    <a:pt x="671830" y="18364"/>
                  </a:lnTo>
                  <a:lnTo>
                    <a:pt x="671830" y="24206"/>
                  </a:lnTo>
                  <a:lnTo>
                    <a:pt x="832739" y="27127"/>
                  </a:lnTo>
                  <a:lnTo>
                    <a:pt x="832739" y="21285"/>
                  </a:lnTo>
                  <a:lnTo>
                    <a:pt x="843661" y="21285"/>
                  </a:lnTo>
                  <a:lnTo>
                    <a:pt x="843661" y="27127"/>
                  </a:lnTo>
                  <a:lnTo>
                    <a:pt x="875538" y="28016"/>
                  </a:lnTo>
                  <a:lnTo>
                    <a:pt x="875538" y="24206"/>
                  </a:lnTo>
                  <a:lnTo>
                    <a:pt x="886460" y="24206"/>
                  </a:lnTo>
                  <a:lnTo>
                    <a:pt x="886460" y="28016"/>
                  </a:lnTo>
                  <a:lnTo>
                    <a:pt x="1280668" y="36779"/>
                  </a:lnTo>
                  <a:lnTo>
                    <a:pt x="1280668" y="33858"/>
                  </a:lnTo>
                  <a:lnTo>
                    <a:pt x="1291590" y="33858"/>
                  </a:lnTo>
                  <a:lnTo>
                    <a:pt x="1291590" y="36779"/>
                  </a:lnTo>
                  <a:lnTo>
                    <a:pt x="1619377" y="43637"/>
                  </a:lnTo>
                  <a:lnTo>
                    <a:pt x="1619377" y="40716"/>
                  </a:lnTo>
                  <a:lnTo>
                    <a:pt x="1625346" y="40716"/>
                  </a:lnTo>
                  <a:lnTo>
                    <a:pt x="1625346" y="43637"/>
                  </a:lnTo>
                  <a:lnTo>
                    <a:pt x="2001774" y="51384"/>
                  </a:lnTo>
                  <a:lnTo>
                    <a:pt x="2001774" y="48463"/>
                  </a:lnTo>
                  <a:lnTo>
                    <a:pt x="2006727" y="48463"/>
                  </a:lnTo>
                  <a:lnTo>
                    <a:pt x="2006727" y="51384"/>
                  </a:lnTo>
                  <a:lnTo>
                    <a:pt x="2026666" y="51384"/>
                  </a:lnTo>
                  <a:lnTo>
                    <a:pt x="2026666" y="48463"/>
                  </a:lnTo>
                  <a:lnTo>
                    <a:pt x="2026666" y="45542"/>
                  </a:lnTo>
                  <a:lnTo>
                    <a:pt x="2037588" y="45542"/>
                  </a:lnTo>
                  <a:lnTo>
                    <a:pt x="2037588" y="52273"/>
                  </a:lnTo>
                  <a:lnTo>
                    <a:pt x="2090166" y="53289"/>
                  </a:lnTo>
                  <a:lnTo>
                    <a:pt x="2098167" y="45542"/>
                  </a:lnTo>
                  <a:lnTo>
                    <a:pt x="2103120" y="42621"/>
                  </a:lnTo>
                  <a:close/>
                </a:path>
                <a:path w="3340735" h="593089">
                  <a:moveTo>
                    <a:pt x="2644140" y="496773"/>
                  </a:moveTo>
                  <a:lnTo>
                    <a:pt x="2639187" y="496773"/>
                  </a:lnTo>
                  <a:lnTo>
                    <a:pt x="2586101" y="527380"/>
                  </a:lnTo>
                  <a:lnTo>
                    <a:pt x="2584069" y="522427"/>
                  </a:lnTo>
                  <a:lnTo>
                    <a:pt x="2583396" y="521106"/>
                  </a:lnTo>
                  <a:lnTo>
                    <a:pt x="2583688" y="520903"/>
                  </a:lnTo>
                  <a:lnTo>
                    <a:pt x="2584704" y="522935"/>
                  </a:lnTo>
                  <a:lnTo>
                    <a:pt x="2630424" y="497789"/>
                  </a:lnTo>
                  <a:lnTo>
                    <a:pt x="2610485" y="496773"/>
                  </a:lnTo>
                  <a:lnTo>
                    <a:pt x="2548001" y="531571"/>
                  </a:lnTo>
                  <a:lnTo>
                    <a:pt x="2548001" y="532587"/>
                  </a:lnTo>
                  <a:lnTo>
                    <a:pt x="2546985" y="534492"/>
                  </a:lnTo>
                  <a:lnTo>
                    <a:pt x="2546985" y="535508"/>
                  </a:lnTo>
                  <a:lnTo>
                    <a:pt x="2543048" y="543128"/>
                  </a:lnTo>
                  <a:lnTo>
                    <a:pt x="2542032" y="547065"/>
                  </a:lnTo>
                  <a:lnTo>
                    <a:pt x="2581948" y="525310"/>
                  </a:lnTo>
                  <a:lnTo>
                    <a:pt x="2586101" y="530301"/>
                  </a:lnTo>
                  <a:lnTo>
                    <a:pt x="2644140" y="496773"/>
                  </a:lnTo>
                  <a:close/>
                </a:path>
                <a:path w="3340735" h="593089">
                  <a:moveTo>
                    <a:pt x="2680716" y="499313"/>
                  </a:moveTo>
                  <a:lnTo>
                    <a:pt x="2660777" y="498297"/>
                  </a:lnTo>
                  <a:lnTo>
                    <a:pt x="2527554" y="573112"/>
                  </a:lnTo>
                  <a:lnTo>
                    <a:pt x="2519553" y="586943"/>
                  </a:lnTo>
                  <a:lnTo>
                    <a:pt x="2514600" y="592785"/>
                  </a:lnTo>
                  <a:lnTo>
                    <a:pt x="2680716" y="499313"/>
                  </a:lnTo>
                  <a:close/>
                </a:path>
                <a:path w="3340735" h="593089">
                  <a:moveTo>
                    <a:pt x="3243072" y="155397"/>
                  </a:moveTo>
                  <a:lnTo>
                    <a:pt x="3238119" y="155397"/>
                  </a:lnTo>
                  <a:lnTo>
                    <a:pt x="2842260" y="380949"/>
                  </a:lnTo>
                  <a:lnTo>
                    <a:pt x="2848229" y="380949"/>
                  </a:lnTo>
                  <a:lnTo>
                    <a:pt x="3243072" y="155397"/>
                  </a:lnTo>
                  <a:close/>
                </a:path>
                <a:path w="3340735" h="593089">
                  <a:moveTo>
                    <a:pt x="3281172" y="155397"/>
                  </a:moveTo>
                  <a:lnTo>
                    <a:pt x="3259201" y="155397"/>
                  </a:lnTo>
                  <a:lnTo>
                    <a:pt x="2865120" y="380949"/>
                  </a:lnTo>
                  <a:lnTo>
                    <a:pt x="2887980" y="379933"/>
                  </a:lnTo>
                  <a:lnTo>
                    <a:pt x="3074162" y="273634"/>
                  </a:lnTo>
                  <a:lnTo>
                    <a:pt x="3101086" y="257759"/>
                  </a:lnTo>
                  <a:lnTo>
                    <a:pt x="3281172" y="155397"/>
                  </a:lnTo>
                  <a:close/>
                </a:path>
                <a:path w="3340735" h="593089">
                  <a:moveTo>
                    <a:pt x="3334512" y="135585"/>
                  </a:moveTo>
                  <a:lnTo>
                    <a:pt x="3318637" y="135585"/>
                  </a:lnTo>
                  <a:lnTo>
                    <a:pt x="3313684" y="140411"/>
                  </a:lnTo>
                  <a:lnTo>
                    <a:pt x="3305683" y="144221"/>
                  </a:lnTo>
                  <a:lnTo>
                    <a:pt x="3221355" y="144221"/>
                  </a:lnTo>
                  <a:lnTo>
                    <a:pt x="3212935" y="142709"/>
                  </a:lnTo>
                  <a:lnTo>
                    <a:pt x="3205810" y="138569"/>
                  </a:lnTo>
                  <a:lnTo>
                    <a:pt x="3200501" y="132435"/>
                  </a:lnTo>
                  <a:lnTo>
                    <a:pt x="3197606" y="124917"/>
                  </a:lnTo>
                  <a:lnTo>
                    <a:pt x="3186684" y="124917"/>
                  </a:lnTo>
                  <a:lnTo>
                    <a:pt x="3209366" y="152387"/>
                  </a:lnTo>
                  <a:lnTo>
                    <a:pt x="3051048" y="242646"/>
                  </a:lnTo>
                  <a:lnTo>
                    <a:pt x="3033141" y="253568"/>
                  </a:lnTo>
                  <a:lnTo>
                    <a:pt x="3001391" y="271348"/>
                  </a:lnTo>
                  <a:lnTo>
                    <a:pt x="2807208" y="382473"/>
                  </a:lnTo>
                  <a:lnTo>
                    <a:pt x="2830068" y="381457"/>
                  </a:lnTo>
                  <a:lnTo>
                    <a:pt x="3226308" y="155397"/>
                  </a:lnTo>
                  <a:lnTo>
                    <a:pt x="3217291" y="155397"/>
                  </a:lnTo>
                  <a:lnTo>
                    <a:pt x="3213354" y="154381"/>
                  </a:lnTo>
                  <a:lnTo>
                    <a:pt x="3210941" y="153136"/>
                  </a:lnTo>
                  <a:lnTo>
                    <a:pt x="3212465" y="153873"/>
                  </a:lnTo>
                  <a:lnTo>
                    <a:pt x="3297809" y="153873"/>
                  </a:lnTo>
                  <a:lnTo>
                    <a:pt x="3308680" y="152501"/>
                  </a:lnTo>
                  <a:lnTo>
                    <a:pt x="3318726" y="148691"/>
                  </a:lnTo>
                  <a:lnTo>
                    <a:pt x="3327489" y="142900"/>
                  </a:lnTo>
                  <a:lnTo>
                    <a:pt x="3334512" y="135585"/>
                  </a:lnTo>
                  <a:close/>
                </a:path>
                <a:path w="3340735" h="593089">
                  <a:moveTo>
                    <a:pt x="3340608" y="117297"/>
                  </a:moveTo>
                  <a:lnTo>
                    <a:pt x="3329813" y="118313"/>
                  </a:lnTo>
                  <a:lnTo>
                    <a:pt x="3328797" y="122250"/>
                  </a:lnTo>
                  <a:lnTo>
                    <a:pt x="3326765" y="126187"/>
                  </a:lnTo>
                  <a:lnTo>
                    <a:pt x="3323844" y="130124"/>
                  </a:lnTo>
                  <a:lnTo>
                    <a:pt x="3334766" y="130124"/>
                  </a:lnTo>
                  <a:lnTo>
                    <a:pt x="3334766" y="134061"/>
                  </a:lnTo>
                  <a:lnTo>
                    <a:pt x="3337687" y="129108"/>
                  </a:lnTo>
                  <a:lnTo>
                    <a:pt x="3339592" y="123139"/>
                  </a:lnTo>
                  <a:lnTo>
                    <a:pt x="3340608" y="117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2555" y="1264919"/>
              <a:ext cx="103631" cy="76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8836" y="1283207"/>
              <a:ext cx="4004310" cy="134620"/>
            </a:xfrm>
            <a:custGeom>
              <a:avLst/>
              <a:gdLst/>
              <a:ahLst/>
              <a:cxnLst/>
              <a:rect l="l" t="t" r="r" b="b"/>
              <a:pathLst>
                <a:path w="4004309" h="134619">
                  <a:moveTo>
                    <a:pt x="225552" y="3048"/>
                  </a:moveTo>
                  <a:lnTo>
                    <a:pt x="214630" y="3048"/>
                  </a:lnTo>
                  <a:lnTo>
                    <a:pt x="214630" y="18034"/>
                  </a:lnTo>
                  <a:lnTo>
                    <a:pt x="53594" y="13970"/>
                  </a:lnTo>
                  <a:lnTo>
                    <a:pt x="53594" y="0"/>
                  </a:lnTo>
                  <a:lnTo>
                    <a:pt x="42672" y="0"/>
                  </a:lnTo>
                  <a:lnTo>
                    <a:pt x="42672" y="21971"/>
                  </a:lnTo>
                  <a:lnTo>
                    <a:pt x="45593" y="24003"/>
                  </a:lnTo>
                  <a:lnTo>
                    <a:pt x="222504" y="28956"/>
                  </a:lnTo>
                  <a:lnTo>
                    <a:pt x="224536" y="26924"/>
                  </a:lnTo>
                  <a:lnTo>
                    <a:pt x="225552" y="24892"/>
                  </a:lnTo>
                  <a:lnTo>
                    <a:pt x="225552" y="3048"/>
                  </a:lnTo>
                  <a:close/>
                </a:path>
                <a:path w="4004309" h="134619">
                  <a:moveTo>
                    <a:pt x="268224" y="5969"/>
                  </a:moveTo>
                  <a:lnTo>
                    <a:pt x="257302" y="5969"/>
                  </a:lnTo>
                  <a:lnTo>
                    <a:pt x="257302" y="42418"/>
                  </a:lnTo>
                  <a:lnTo>
                    <a:pt x="10922" y="33655"/>
                  </a:lnTo>
                  <a:lnTo>
                    <a:pt x="10922" y="0"/>
                  </a:lnTo>
                  <a:lnTo>
                    <a:pt x="0" y="0"/>
                  </a:lnTo>
                  <a:lnTo>
                    <a:pt x="0" y="37592"/>
                  </a:lnTo>
                  <a:lnTo>
                    <a:pt x="10922" y="38481"/>
                  </a:lnTo>
                  <a:lnTo>
                    <a:pt x="10922" y="43434"/>
                  </a:lnTo>
                  <a:lnTo>
                    <a:pt x="4953" y="43434"/>
                  </a:lnTo>
                  <a:lnTo>
                    <a:pt x="264287" y="53340"/>
                  </a:lnTo>
                  <a:lnTo>
                    <a:pt x="268224" y="49403"/>
                  </a:lnTo>
                  <a:lnTo>
                    <a:pt x="268224" y="5969"/>
                  </a:lnTo>
                  <a:close/>
                </a:path>
                <a:path w="4004309" h="134619">
                  <a:moveTo>
                    <a:pt x="673608" y="15240"/>
                  </a:moveTo>
                  <a:lnTo>
                    <a:pt x="662940" y="15240"/>
                  </a:lnTo>
                  <a:lnTo>
                    <a:pt x="662940" y="99060"/>
                  </a:lnTo>
                  <a:lnTo>
                    <a:pt x="673608" y="99060"/>
                  </a:lnTo>
                  <a:lnTo>
                    <a:pt x="673608" y="15240"/>
                  </a:lnTo>
                  <a:close/>
                </a:path>
                <a:path w="4004309" h="134619">
                  <a:moveTo>
                    <a:pt x="1420368" y="121539"/>
                  </a:moveTo>
                  <a:lnTo>
                    <a:pt x="1418463" y="34417"/>
                  </a:lnTo>
                  <a:lnTo>
                    <a:pt x="1418463" y="27432"/>
                  </a:lnTo>
                  <a:lnTo>
                    <a:pt x="1408176" y="27432"/>
                  </a:lnTo>
                  <a:lnTo>
                    <a:pt x="1408176" y="33401"/>
                  </a:lnTo>
                  <a:lnTo>
                    <a:pt x="1410081" y="121539"/>
                  </a:lnTo>
                  <a:lnTo>
                    <a:pt x="1410081" y="126492"/>
                  </a:lnTo>
                  <a:lnTo>
                    <a:pt x="1420368" y="126492"/>
                  </a:lnTo>
                  <a:lnTo>
                    <a:pt x="1420368" y="121539"/>
                  </a:lnTo>
                  <a:close/>
                </a:path>
                <a:path w="4004309" h="134619">
                  <a:moveTo>
                    <a:pt x="2722499" y="99568"/>
                  </a:moveTo>
                  <a:lnTo>
                    <a:pt x="2721445" y="99568"/>
                  </a:lnTo>
                  <a:lnTo>
                    <a:pt x="2713482" y="99568"/>
                  </a:lnTo>
                  <a:lnTo>
                    <a:pt x="2713482" y="96647"/>
                  </a:lnTo>
                  <a:lnTo>
                    <a:pt x="2713482" y="89789"/>
                  </a:lnTo>
                  <a:lnTo>
                    <a:pt x="2695702" y="90678"/>
                  </a:lnTo>
                  <a:lnTo>
                    <a:pt x="2695702" y="96647"/>
                  </a:lnTo>
                  <a:lnTo>
                    <a:pt x="2689733" y="96647"/>
                  </a:lnTo>
                  <a:lnTo>
                    <a:pt x="2689733" y="90678"/>
                  </a:lnTo>
                  <a:lnTo>
                    <a:pt x="1977898" y="122301"/>
                  </a:lnTo>
                  <a:lnTo>
                    <a:pt x="1977898" y="127254"/>
                  </a:lnTo>
                  <a:lnTo>
                    <a:pt x="1966976" y="127254"/>
                  </a:lnTo>
                  <a:lnTo>
                    <a:pt x="1966976" y="122301"/>
                  </a:lnTo>
                  <a:lnTo>
                    <a:pt x="1946148" y="123317"/>
                  </a:lnTo>
                  <a:lnTo>
                    <a:pt x="1946148" y="134112"/>
                  </a:lnTo>
                  <a:lnTo>
                    <a:pt x="2101037" y="127254"/>
                  </a:lnTo>
                  <a:lnTo>
                    <a:pt x="2568575" y="106553"/>
                  </a:lnTo>
                  <a:lnTo>
                    <a:pt x="2579497" y="106553"/>
                  </a:lnTo>
                  <a:lnTo>
                    <a:pt x="2596388" y="105537"/>
                  </a:lnTo>
                  <a:lnTo>
                    <a:pt x="2596388" y="101600"/>
                  </a:lnTo>
                  <a:lnTo>
                    <a:pt x="2601341" y="101600"/>
                  </a:lnTo>
                  <a:lnTo>
                    <a:pt x="2601341" y="103505"/>
                  </a:lnTo>
                  <a:lnTo>
                    <a:pt x="2602357" y="104521"/>
                  </a:lnTo>
                  <a:lnTo>
                    <a:pt x="2602357" y="105537"/>
                  </a:lnTo>
                  <a:lnTo>
                    <a:pt x="2689161" y="101600"/>
                  </a:lnTo>
                  <a:lnTo>
                    <a:pt x="2711577" y="100584"/>
                  </a:lnTo>
                  <a:lnTo>
                    <a:pt x="2722499" y="99568"/>
                  </a:lnTo>
                  <a:close/>
                </a:path>
                <a:path w="4004309" h="134619">
                  <a:moveTo>
                    <a:pt x="4004056" y="44373"/>
                  </a:moveTo>
                  <a:lnTo>
                    <a:pt x="4001135" y="43434"/>
                  </a:lnTo>
                  <a:lnTo>
                    <a:pt x="4000119" y="41402"/>
                  </a:lnTo>
                  <a:lnTo>
                    <a:pt x="4000119" y="38481"/>
                  </a:lnTo>
                  <a:lnTo>
                    <a:pt x="3993134" y="33528"/>
                  </a:lnTo>
                  <a:lnTo>
                    <a:pt x="2724404" y="89789"/>
                  </a:lnTo>
                  <a:lnTo>
                    <a:pt x="2724391" y="99453"/>
                  </a:lnTo>
                  <a:lnTo>
                    <a:pt x="4004056" y="44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2444" y="870203"/>
              <a:ext cx="3429000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58568" y="1296923"/>
              <a:ext cx="2365375" cy="935990"/>
            </a:xfrm>
            <a:custGeom>
              <a:avLst/>
              <a:gdLst/>
              <a:ahLst/>
              <a:cxnLst/>
              <a:rect l="l" t="t" r="r" b="b"/>
              <a:pathLst>
                <a:path w="2365375" h="935989">
                  <a:moveTo>
                    <a:pt x="630936" y="25400"/>
                  </a:moveTo>
                  <a:lnTo>
                    <a:pt x="620014" y="24384"/>
                  </a:lnTo>
                  <a:lnTo>
                    <a:pt x="35814" y="0"/>
                  </a:lnTo>
                  <a:lnTo>
                    <a:pt x="6985" y="18288"/>
                  </a:lnTo>
                  <a:lnTo>
                    <a:pt x="0" y="22352"/>
                  </a:lnTo>
                  <a:lnTo>
                    <a:pt x="2921" y="27432"/>
                  </a:lnTo>
                  <a:lnTo>
                    <a:pt x="13970" y="19304"/>
                  </a:lnTo>
                  <a:lnTo>
                    <a:pt x="36703" y="5080"/>
                  </a:lnTo>
                  <a:lnTo>
                    <a:pt x="622935" y="30480"/>
                  </a:lnTo>
                  <a:lnTo>
                    <a:pt x="630936" y="30480"/>
                  </a:lnTo>
                  <a:lnTo>
                    <a:pt x="630936" y="25400"/>
                  </a:lnTo>
                  <a:close/>
                </a:path>
                <a:path w="2365375" h="935989">
                  <a:moveTo>
                    <a:pt x="2365248" y="933704"/>
                  </a:moveTo>
                  <a:lnTo>
                    <a:pt x="2358263" y="918972"/>
                  </a:lnTo>
                  <a:lnTo>
                    <a:pt x="2343277" y="885444"/>
                  </a:lnTo>
                  <a:lnTo>
                    <a:pt x="2318004" y="885444"/>
                  </a:lnTo>
                  <a:lnTo>
                    <a:pt x="2318004" y="778764"/>
                  </a:lnTo>
                  <a:lnTo>
                    <a:pt x="2311908" y="778764"/>
                  </a:lnTo>
                  <a:lnTo>
                    <a:pt x="2311908" y="885444"/>
                  </a:lnTo>
                  <a:lnTo>
                    <a:pt x="2286127" y="885444"/>
                  </a:lnTo>
                  <a:lnTo>
                    <a:pt x="2269109" y="921004"/>
                  </a:lnTo>
                  <a:lnTo>
                    <a:pt x="2263140" y="931799"/>
                  </a:lnTo>
                  <a:lnTo>
                    <a:pt x="2268093" y="933704"/>
                  </a:lnTo>
                  <a:lnTo>
                    <a:pt x="2270125" y="928878"/>
                  </a:lnTo>
                  <a:lnTo>
                    <a:pt x="2289175" y="891413"/>
                  </a:lnTo>
                  <a:lnTo>
                    <a:pt x="2339213" y="891413"/>
                  </a:lnTo>
                  <a:lnTo>
                    <a:pt x="2357247" y="928878"/>
                  </a:lnTo>
                  <a:lnTo>
                    <a:pt x="2360295" y="935736"/>
                  </a:lnTo>
                  <a:lnTo>
                    <a:pt x="2365248" y="933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3595" y="1776983"/>
              <a:ext cx="320675" cy="324485"/>
            </a:xfrm>
            <a:custGeom>
              <a:avLst/>
              <a:gdLst/>
              <a:ahLst/>
              <a:cxnLst/>
              <a:rect l="l" t="t" r="r" b="b"/>
              <a:pathLst>
                <a:path w="320675" h="324485">
                  <a:moveTo>
                    <a:pt x="160020" y="0"/>
                  </a:moveTo>
                  <a:lnTo>
                    <a:pt x="160020" y="324357"/>
                  </a:lnTo>
                </a:path>
                <a:path w="320675" h="324485">
                  <a:moveTo>
                    <a:pt x="0" y="161543"/>
                  </a:moveTo>
                  <a:lnTo>
                    <a:pt x="320167" y="16154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6">
            <a:extLst>
              <a:ext uri="{FF2B5EF4-FFF2-40B4-BE49-F238E27FC236}">
                <a16:creationId xmlns:a16="http://schemas.microsoft.com/office/drawing/2014/main" id="{35222F66-2C80-45E1-8D8C-6D5F07E6818A}"/>
              </a:ext>
            </a:extLst>
          </p:cNvPr>
          <p:cNvSpPr txBox="1"/>
          <p:nvPr/>
        </p:nvSpPr>
        <p:spPr>
          <a:xfrm>
            <a:off x="908302" y="2475788"/>
            <a:ext cx="74310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0" marR="5080" indent="-1670685" algn="ctr">
              <a:spcBef>
                <a:spcPts val="100"/>
              </a:spcBef>
            </a:pPr>
            <a:r>
              <a:rPr lang="fr-MA" sz="3600" b="1" spc="-210" dirty="0">
                <a:solidFill>
                  <a:srgbClr val="FFFFFF"/>
                </a:solidFill>
                <a:latin typeface="Verdana"/>
                <a:cs typeface="Verdana"/>
              </a:rPr>
              <a:t>07-</a:t>
            </a:r>
            <a:r>
              <a:rPr lang="fr-FR" sz="36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fr-FR" sz="3600" b="1" spc="-30" dirty="0">
                <a:solidFill>
                  <a:schemeClr val="bg1"/>
                </a:solidFill>
                <a:latin typeface="Verdana"/>
                <a:cs typeface="Verdana"/>
              </a:rPr>
              <a:t>Optimisation du modèle</a:t>
            </a:r>
            <a:endParaRPr lang="fr-MA" sz="3600" dirty="0"/>
          </a:p>
        </p:txBody>
      </p:sp>
    </p:spTree>
    <p:extLst>
      <p:ext uri="{BB962C8B-B14F-4D97-AF65-F5344CB8AC3E}">
        <p14:creationId xmlns:p14="http://schemas.microsoft.com/office/powerpoint/2010/main" val="24291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9212" y="-91440"/>
            <a:ext cx="9325611" cy="536067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48065" y="180657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9B39E3B9-F960-4113-832F-7CABF9D0B21C}"/>
              </a:ext>
            </a:extLst>
          </p:cNvPr>
          <p:cNvSpPr/>
          <p:nvPr/>
        </p:nvSpPr>
        <p:spPr>
          <a:xfrm>
            <a:off x="304800" y="4629150"/>
            <a:ext cx="320675" cy="342900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EBA1C5-F6AB-493F-9CD2-E61D9D0BB623}"/>
              </a:ext>
            </a:extLst>
          </p:cNvPr>
          <p:cNvSpPr txBox="1"/>
          <p:nvPr/>
        </p:nvSpPr>
        <p:spPr>
          <a:xfrm>
            <a:off x="158623" y="239269"/>
            <a:ext cx="8985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MA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AD6E42"/>
                </a:highlight>
                <a:latin typeface="Bookman Old Style" panose="02050604050505020204" pitchFamily="18" charset="0"/>
              </a:rPr>
              <a:t>Optimisation des hyperparamètres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(</a:t>
            </a:r>
            <a:r>
              <a:rPr lang="fr-FR" altLang="fr-FR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RandomizedSearchCV</a:t>
            </a:r>
            <a:r>
              <a:rPr lang="fr-FR" altLang="fr-F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 sur </a:t>
            </a:r>
            <a:r>
              <a:rPr lang="fr-FR" altLang="fr-FR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Random</a:t>
            </a:r>
            <a:r>
              <a:rPr lang="fr-FR" altLang="fr-F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 Forest)</a:t>
            </a:r>
            <a:endParaRPr lang="fr-M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AD6E42"/>
              </a:highlight>
              <a:latin typeface="Bookman Old Style" panose="02050604050505020204" pitchFamily="18" charset="0"/>
            </a:endParaRPr>
          </a:p>
          <a:p>
            <a:endParaRPr lang="fr-MA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0113848-86F7-4949-BB62-ED4D314D3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75" y="1335145"/>
            <a:ext cx="8345426" cy="30469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400" b="1" i="1" dirty="0">
                <a:solidFill>
                  <a:schemeClr val="bg1"/>
                </a:solidFill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Objectif : 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Améliorer les performances du modèle en ajustant automatiquement les paramètres clés.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400" b="1" i="1" dirty="0">
                <a:solidFill>
                  <a:schemeClr val="bg1"/>
                </a:solidFill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Méthode utilisée :</a:t>
            </a:r>
            <a:endParaRPr lang="fr-FR" altLang="fr-FR" sz="1200" dirty="0">
              <a:solidFill>
                <a:schemeClr val="bg1"/>
              </a:solidFill>
              <a:highlight>
                <a:srgbClr val="AD6E42"/>
              </a:highlight>
              <a:latin typeface="Verdana"/>
              <a:ea typeface="+mj-ea"/>
            </a:endParaRPr>
          </a:p>
          <a:p>
            <a:pPr marL="171450" lvl="1" indent="-1714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RandomizedSearchCV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 (plus rapide que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GridSearch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)</a:t>
            </a:r>
          </a:p>
          <a:p>
            <a:pPr marL="171450" lvl="1" indent="-1714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Validation croisée à 3 plis (cv=3)</a:t>
            </a:r>
          </a:p>
          <a:p>
            <a:pPr marL="171450" lvl="1" indent="-171450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Score basé sur R²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549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08585"/>
            <a:ext cx="9325611" cy="536067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48065" y="180657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9B39E3B9-F960-4113-832F-7CABF9D0B21C}"/>
              </a:ext>
            </a:extLst>
          </p:cNvPr>
          <p:cNvSpPr/>
          <p:nvPr/>
        </p:nvSpPr>
        <p:spPr>
          <a:xfrm>
            <a:off x="304800" y="4629150"/>
            <a:ext cx="320675" cy="342900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0113848-86F7-4949-BB62-ED4D314D3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7" y="1093556"/>
            <a:ext cx="7888226" cy="286232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i="1" dirty="0">
                <a:solidFill>
                  <a:schemeClr val="bg1"/>
                </a:solidFill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Meilleure optimisation 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4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n_estimators</a:t>
            </a:r>
            <a:r>
              <a:rPr lang="fr-FR" altLang="fr-FR" sz="14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= 300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400" b="1" dirty="0" err="1">
                <a:solidFill>
                  <a:schemeClr val="bg1"/>
                </a:solidFill>
                <a:latin typeface="STXinwei"/>
                <a:ea typeface="STXinwei"/>
              </a:rPr>
              <a:t>max_depth</a:t>
            </a:r>
            <a:r>
              <a:rPr lang="fr-FR" altLang="fr-FR" sz="1400" b="1" dirty="0">
                <a:solidFill>
                  <a:schemeClr val="bg1"/>
                </a:solidFill>
                <a:latin typeface="STXinwei"/>
                <a:ea typeface="STXinwei"/>
              </a:rPr>
              <a:t>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= None</a:t>
            </a:r>
            <a:endParaRPr lang="fr-FR" altLang="fr-FR" sz="1200" dirty="0">
              <a:solidFill>
                <a:schemeClr val="bg1"/>
              </a:solidFill>
              <a:latin typeface="Verdana"/>
              <a:ea typeface="Verdan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400" b="1" dirty="0" err="1">
                <a:solidFill>
                  <a:schemeClr val="bg1"/>
                </a:solidFill>
                <a:latin typeface="STXinwei"/>
                <a:ea typeface="STXinwei"/>
              </a:rPr>
              <a:t>min_samples_split</a:t>
            </a:r>
            <a:r>
              <a:rPr lang="fr-FR" altLang="fr-FR" sz="1400" b="1" dirty="0">
                <a:solidFill>
                  <a:schemeClr val="bg1"/>
                </a:solidFill>
                <a:latin typeface="STXinwei"/>
                <a:ea typeface="STXinwei"/>
              </a:rPr>
              <a:t>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= 10</a:t>
            </a:r>
            <a:endParaRPr lang="fr-FR" altLang="fr-FR" sz="1200" dirty="0">
              <a:solidFill>
                <a:schemeClr val="bg1"/>
              </a:solidFill>
              <a:latin typeface="Verdana"/>
              <a:ea typeface="Verdan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400" b="1" i="1" dirty="0">
                <a:solidFill>
                  <a:schemeClr val="bg1"/>
                </a:solidFill>
                <a:highlight>
                  <a:srgbClr val="AD6E42"/>
                </a:highlight>
                <a:latin typeface="Bookman Old Style" panose="02050604050505020204" pitchFamily="18" charset="0"/>
                <a:ea typeface="+mj-ea"/>
              </a:rPr>
              <a:t>Résultat 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400" b="1" dirty="0">
                <a:solidFill>
                  <a:schemeClr val="bg1"/>
                </a:solidFill>
                <a:latin typeface="STXinwei"/>
                <a:ea typeface="STXinwei"/>
              </a:rPr>
              <a:t>Score R</a:t>
            </a:r>
            <a:r>
              <a:rPr lang="fr-FR" altLang="fr-FR" sz="1400" b="1" dirty="0">
                <a:solidFill>
                  <a:schemeClr val="bg1"/>
                </a:solidFill>
                <a:latin typeface="+mj-lt"/>
                <a:ea typeface="STXinwei"/>
              </a:rPr>
              <a:t>²</a:t>
            </a:r>
            <a:r>
              <a:rPr lang="fr-FR" altLang="fr-FR" sz="1400" b="1" dirty="0">
                <a:solidFill>
                  <a:schemeClr val="bg1"/>
                </a:solidFill>
                <a:latin typeface="STXinwei"/>
                <a:ea typeface="STXinwei"/>
              </a:rPr>
              <a:t> moyen 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= 0.817</a:t>
            </a:r>
            <a:endParaRPr lang="fr-FR" altLang="fr-FR" sz="1200" dirty="0">
              <a:solidFill>
                <a:schemeClr val="bg1"/>
              </a:solidFill>
              <a:latin typeface="Verdana"/>
              <a:ea typeface="Verdan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Bonne capacité prédictive avec un temps d’exécution réduit</a:t>
            </a:r>
          </a:p>
        </p:txBody>
      </p:sp>
    </p:spTree>
    <p:extLst>
      <p:ext uri="{BB962C8B-B14F-4D97-AF65-F5344CB8AC3E}">
        <p14:creationId xmlns:p14="http://schemas.microsoft.com/office/powerpoint/2010/main" val="104939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7781" y="511873"/>
            <a:ext cx="8068945" cy="4119879"/>
            <a:chOff x="537781" y="511873"/>
            <a:chExt cx="8068945" cy="4119879"/>
          </a:xfrm>
        </p:grpSpPr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10639" y="2464054"/>
            <a:ext cx="54635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0" marR="5080" indent="-1670685" algn="ctr">
              <a:lnSpc>
                <a:spcPct val="100000"/>
              </a:lnSpc>
              <a:spcBef>
                <a:spcPts val="100"/>
              </a:spcBef>
            </a:pPr>
            <a:r>
              <a:rPr lang="fr-MA" sz="3600" b="1" spc="-210" dirty="0">
                <a:solidFill>
                  <a:srgbClr val="FFFFFF"/>
                </a:solidFill>
                <a:latin typeface="Verdana"/>
                <a:cs typeface="Verdana"/>
              </a:rPr>
              <a:t>01-</a:t>
            </a:r>
            <a:r>
              <a:rPr lang="fr-FR" sz="3600" b="1" spc="-30" dirty="0">
                <a:solidFill>
                  <a:srgbClr val="FFFFFF"/>
                </a:solidFill>
                <a:latin typeface="Verdana"/>
                <a:cs typeface="Verdana"/>
              </a:rPr>
              <a:t> INTRODUCTION</a:t>
            </a:r>
            <a:endParaRPr sz="36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62555" y="870203"/>
            <a:ext cx="4819015" cy="1432560"/>
            <a:chOff x="2162555" y="870203"/>
            <a:chExt cx="4819015" cy="14325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500" y="2157983"/>
              <a:ext cx="70103" cy="655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90416" y="1894331"/>
              <a:ext cx="341630" cy="245745"/>
            </a:xfrm>
            <a:custGeom>
              <a:avLst/>
              <a:gdLst/>
              <a:ahLst/>
              <a:cxnLst/>
              <a:rect l="l" t="t" r="r" b="b"/>
              <a:pathLst>
                <a:path w="341629" h="245744">
                  <a:moveTo>
                    <a:pt x="318516" y="6985"/>
                  </a:moveTo>
                  <a:lnTo>
                    <a:pt x="315468" y="4953"/>
                  </a:lnTo>
                  <a:lnTo>
                    <a:pt x="312547" y="2032"/>
                  </a:lnTo>
                  <a:lnTo>
                    <a:pt x="309499" y="0"/>
                  </a:lnTo>
                  <a:lnTo>
                    <a:pt x="77724" y="140081"/>
                  </a:lnTo>
                  <a:lnTo>
                    <a:pt x="32550" y="157111"/>
                  </a:lnTo>
                  <a:lnTo>
                    <a:pt x="16383" y="158242"/>
                  </a:lnTo>
                  <a:lnTo>
                    <a:pt x="10160" y="158115"/>
                  </a:lnTo>
                  <a:lnTo>
                    <a:pt x="7112" y="157861"/>
                  </a:lnTo>
                  <a:lnTo>
                    <a:pt x="6096" y="168783"/>
                  </a:lnTo>
                  <a:lnTo>
                    <a:pt x="51092" y="164033"/>
                  </a:lnTo>
                  <a:lnTo>
                    <a:pt x="83693" y="148971"/>
                  </a:lnTo>
                  <a:lnTo>
                    <a:pt x="318516" y="6985"/>
                  </a:lnTo>
                  <a:close/>
                </a:path>
                <a:path w="341629" h="245744">
                  <a:moveTo>
                    <a:pt x="341376" y="21209"/>
                  </a:moveTo>
                  <a:lnTo>
                    <a:pt x="338455" y="19304"/>
                  </a:lnTo>
                  <a:lnTo>
                    <a:pt x="330454" y="15240"/>
                  </a:lnTo>
                  <a:lnTo>
                    <a:pt x="19812" y="203454"/>
                  </a:lnTo>
                  <a:lnTo>
                    <a:pt x="19812" y="211455"/>
                  </a:lnTo>
                  <a:lnTo>
                    <a:pt x="16891" y="211455"/>
                  </a:lnTo>
                  <a:lnTo>
                    <a:pt x="16891" y="205486"/>
                  </a:lnTo>
                  <a:lnTo>
                    <a:pt x="15875" y="206502"/>
                  </a:lnTo>
                  <a:lnTo>
                    <a:pt x="13970" y="207518"/>
                  </a:lnTo>
                  <a:lnTo>
                    <a:pt x="13970" y="208534"/>
                  </a:lnTo>
                  <a:lnTo>
                    <a:pt x="12954" y="209550"/>
                  </a:lnTo>
                  <a:lnTo>
                    <a:pt x="9906" y="222377"/>
                  </a:lnTo>
                  <a:lnTo>
                    <a:pt x="9017" y="227457"/>
                  </a:lnTo>
                  <a:lnTo>
                    <a:pt x="5969" y="230378"/>
                  </a:lnTo>
                  <a:lnTo>
                    <a:pt x="2032" y="233426"/>
                  </a:lnTo>
                  <a:lnTo>
                    <a:pt x="0" y="245364"/>
                  </a:lnTo>
                  <a:lnTo>
                    <a:pt x="22860" y="214503"/>
                  </a:lnTo>
                  <a:lnTo>
                    <a:pt x="341376" y="2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3067" y="1988819"/>
              <a:ext cx="124968" cy="169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3395" y="2157983"/>
              <a:ext cx="70103" cy="655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2208" y="1894331"/>
              <a:ext cx="341630" cy="243840"/>
            </a:xfrm>
            <a:custGeom>
              <a:avLst/>
              <a:gdLst/>
              <a:ahLst/>
              <a:cxnLst/>
              <a:rect l="l" t="t" r="r" b="b"/>
              <a:pathLst>
                <a:path w="341629" h="243839">
                  <a:moveTo>
                    <a:pt x="335280" y="169164"/>
                  </a:moveTo>
                  <a:lnTo>
                    <a:pt x="334264" y="158242"/>
                  </a:lnTo>
                  <a:lnTo>
                    <a:pt x="326263" y="158242"/>
                  </a:lnTo>
                  <a:lnTo>
                    <a:pt x="309562" y="157124"/>
                  </a:lnTo>
                  <a:lnTo>
                    <a:pt x="293585" y="153771"/>
                  </a:lnTo>
                  <a:lnTo>
                    <a:pt x="278320" y="148170"/>
                  </a:lnTo>
                  <a:lnTo>
                    <a:pt x="263779" y="140335"/>
                  </a:lnTo>
                  <a:lnTo>
                    <a:pt x="33401" y="0"/>
                  </a:lnTo>
                  <a:lnTo>
                    <a:pt x="30353" y="2032"/>
                  </a:lnTo>
                  <a:lnTo>
                    <a:pt x="27432" y="4953"/>
                  </a:lnTo>
                  <a:lnTo>
                    <a:pt x="24384" y="6985"/>
                  </a:lnTo>
                  <a:lnTo>
                    <a:pt x="258826" y="149225"/>
                  </a:lnTo>
                  <a:lnTo>
                    <a:pt x="274231" y="157810"/>
                  </a:lnTo>
                  <a:lnTo>
                    <a:pt x="290677" y="164058"/>
                  </a:lnTo>
                  <a:lnTo>
                    <a:pt x="308063" y="167881"/>
                  </a:lnTo>
                  <a:lnTo>
                    <a:pt x="326263" y="169164"/>
                  </a:lnTo>
                  <a:lnTo>
                    <a:pt x="335280" y="169164"/>
                  </a:lnTo>
                  <a:close/>
                </a:path>
                <a:path w="341629" h="243839">
                  <a:moveTo>
                    <a:pt x="341376" y="243840"/>
                  </a:moveTo>
                  <a:lnTo>
                    <a:pt x="340360" y="231902"/>
                  </a:lnTo>
                  <a:lnTo>
                    <a:pt x="336423" y="229870"/>
                  </a:lnTo>
                  <a:lnTo>
                    <a:pt x="333375" y="226949"/>
                  </a:lnTo>
                  <a:lnTo>
                    <a:pt x="331470" y="221996"/>
                  </a:lnTo>
                  <a:lnTo>
                    <a:pt x="328422" y="209042"/>
                  </a:lnTo>
                  <a:lnTo>
                    <a:pt x="328422" y="208026"/>
                  </a:lnTo>
                  <a:lnTo>
                    <a:pt x="327406" y="205994"/>
                  </a:lnTo>
                  <a:lnTo>
                    <a:pt x="326517" y="205994"/>
                  </a:lnTo>
                  <a:lnTo>
                    <a:pt x="325501" y="205105"/>
                  </a:lnTo>
                  <a:lnTo>
                    <a:pt x="325501" y="212979"/>
                  </a:lnTo>
                  <a:lnTo>
                    <a:pt x="322453" y="212979"/>
                  </a:lnTo>
                  <a:lnTo>
                    <a:pt x="322453" y="204089"/>
                  </a:lnTo>
                  <a:lnTo>
                    <a:pt x="10922" y="15240"/>
                  </a:lnTo>
                  <a:lnTo>
                    <a:pt x="8001" y="17272"/>
                  </a:lnTo>
                  <a:lnTo>
                    <a:pt x="0" y="21209"/>
                  </a:lnTo>
                  <a:lnTo>
                    <a:pt x="318516" y="213995"/>
                  </a:lnTo>
                  <a:lnTo>
                    <a:pt x="321564" y="224917"/>
                  </a:lnTo>
                  <a:lnTo>
                    <a:pt x="324065" y="231775"/>
                  </a:lnTo>
                  <a:lnTo>
                    <a:pt x="328460" y="237337"/>
                  </a:lnTo>
                  <a:lnTo>
                    <a:pt x="334365" y="241427"/>
                  </a:lnTo>
                  <a:lnTo>
                    <a:pt x="341376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3" y="1988819"/>
              <a:ext cx="126491" cy="169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132" y="1932431"/>
              <a:ext cx="175259" cy="370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1212" y="937259"/>
              <a:ext cx="1760220" cy="878205"/>
            </a:xfrm>
            <a:custGeom>
              <a:avLst/>
              <a:gdLst/>
              <a:ahLst/>
              <a:cxnLst/>
              <a:rect l="l" t="t" r="r" b="b"/>
              <a:pathLst>
                <a:path w="1760220" h="878205">
                  <a:moveTo>
                    <a:pt x="207264" y="601980"/>
                  </a:moveTo>
                  <a:lnTo>
                    <a:pt x="181356" y="586740"/>
                  </a:lnTo>
                  <a:lnTo>
                    <a:pt x="181356" y="595884"/>
                  </a:lnTo>
                  <a:lnTo>
                    <a:pt x="187579" y="601980"/>
                  </a:lnTo>
                  <a:lnTo>
                    <a:pt x="207264" y="601980"/>
                  </a:lnTo>
                  <a:close/>
                </a:path>
                <a:path w="1760220" h="878205">
                  <a:moveTo>
                    <a:pt x="416052" y="708660"/>
                  </a:moveTo>
                  <a:lnTo>
                    <a:pt x="21971" y="483108"/>
                  </a:lnTo>
                  <a:lnTo>
                    <a:pt x="0" y="483108"/>
                  </a:lnTo>
                  <a:lnTo>
                    <a:pt x="182118" y="586486"/>
                  </a:lnTo>
                  <a:lnTo>
                    <a:pt x="207010" y="601345"/>
                  </a:lnTo>
                  <a:lnTo>
                    <a:pt x="393192" y="707644"/>
                  </a:lnTo>
                  <a:lnTo>
                    <a:pt x="416052" y="708660"/>
                  </a:lnTo>
                  <a:close/>
                </a:path>
                <a:path w="1760220" h="878205">
                  <a:moveTo>
                    <a:pt x="717804" y="562356"/>
                  </a:moveTo>
                  <a:lnTo>
                    <a:pt x="498602" y="577342"/>
                  </a:lnTo>
                  <a:lnTo>
                    <a:pt x="487680" y="596392"/>
                  </a:lnTo>
                  <a:lnTo>
                    <a:pt x="490080" y="597230"/>
                  </a:lnTo>
                  <a:lnTo>
                    <a:pt x="489966" y="597408"/>
                  </a:lnTo>
                  <a:lnTo>
                    <a:pt x="487045" y="596392"/>
                  </a:lnTo>
                  <a:lnTo>
                    <a:pt x="489966" y="591566"/>
                  </a:lnTo>
                  <a:lnTo>
                    <a:pt x="488950" y="591566"/>
                  </a:lnTo>
                  <a:lnTo>
                    <a:pt x="473976" y="586028"/>
                  </a:lnTo>
                  <a:lnTo>
                    <a:pt x="467753" y="584365"/>
                  </a:lnTo>
                  <a:lnTo>
                    <a:pt x="461264" y="583692"/>
                  </a:lnTo>
                  <a:lnTo>
                    <a:pt x="262128" y="589534"/>
                  </a:lnTo>
                  <a:lnTo>
                    <a:pt x="280035" y="599440"/>
                  </a:lnTo>
                  <a:lnTo>
                    <a:pt x="462280" y="594487"/>
                  </a:lnTo>
                  <a:lnTo>
                    <a:pt x="468122" y="594487"/>
                  </a:lnTo>
                  <a:lnTo>
                    <a:pt x="482092" y="600329"/>
                  </a:lnTo>
                  <a:lnTo>
                    <a:pt x="485013" y="601345"/>
                  </a:lnTo>
                  <a:lnTo>
                    <a:pt x="486029" y="601345"/>
                  </a:lnTo>
                  <a:lnTo>
                    <a:pt x="487045" y="602361"/>
                  </a:lnTo>
                  <a:lnTo>
                    <a:pt x="717804" y="611124"/>
                  </a:lnTo>
                  <a:lnTo>
                    <a:pt x="717804" y="601345"/>
                  </a:lnTo>
                  <a:lnTo>
                    <a:pt x="493903" y="591566"/>
                  </a:lnTo>
                  <a:lnTo>
                    <a:pt x="492582" y="593521"/>
                  </a:lnTo>
                  <a:lnTo>
                    <a:pt x="493649" y="591439"/>
                  </a:lnTo>
                  <a:lnTo>
                    <a:pt x="500507" y="580390"/>
                  </a:lnTo>
                  <a:lnTo>
                    <a:pt x="717804" y="565404"/>
                  </a:lnTo>
                  <a:lnTo>
                    <a:pt x="717804" y="562356"/>
                  </a:lnTo>
                  <a:close/>
                </a:path>
                <a:path w="1760220" h="878205">
                  <a:moveTo>
                    <a:pt x="717804" y="534924"/>
                  </a:moveTo>
                  <a:lnTo>
                    <a:pt x="484886" y="557022"/>
                  </a:lnTo>
                  <a:lnTo>
                    <a:pt x="480949" y="559054"/>
                  </a:lnTo>
                  <a:lnTo>
                    <a:pt x="466979" y="565023"/>
                  </a:lnTo>
                  <a:lnTo>
                    <a:pt x="461137" y="565023"/>
                  </a:lnTo>
                  <a:lnTo>
                    <a:pt x="230339" y="571119"/>
                  </a:lnTo>
                  <a:lnTo>
                    <a:pt x="229108" y="570357"/>
                  </a:lnTo>
                  <a:lnTo>
                    <a:pt x="71247" y="480060"/>
                  </a:lnTo>
                  <a:lnTo>
                    <a:pt x="67183" y="482092"/>
                  </a:lnTo>
                  <a:lnTo>
                    <a:pt x="62230" y="483108"/>
                  </a:lnTo>
                  <a:lnTo>
                    <a:pt x="53340" y="483108"/>
                  </a:lnTo>
                  <a:lnTo>
                    <a:pt x="448564" y="709168"/>
                  </a:lnTo>
                  <a:lnTo>
                    <a:pt x="472440" y="710184"/>
                  </a:lnTo>
                  <a:lnTo>
                    <a:pt x="278765" y="599059"/>
                  </a:lnTo>
                  <a:lnTo>
                    <a:pt x="248564" y="582155"/>
                  </a:lnTo>
                  <a:lnTo>
                    <a:pt x="461137" y="576072"/>
                  </a:lnTo>
                  <a:lnTo>
                    <a:pt x="470027" y="576072"/>
                  </a:lnTo>
                  <a:lnTo>
                    <a:pt x="477901" y="572135"/>
                  </a:lnTo>
                  <a:lnTo>
                    <a:pt x="484886" y="569087"/>
                  </a:lnTo>
                  <a:lnTo>
                    <a:pt x="487807" y="567055"/>
                  </a:lnTo>
                  <a:lnTo>
                    <a:pt x="717804" y="545973"/>
                  </a:lnTo>
                  <a:lnTo>
                    <a:pt x="717804" y="534924"/>
                  </a:lnTo>
                  <a:close/>
                </a:path>
                <a:path w="1760220" h="878205">
                  <a:moveTo>
                    <a:pt x="742188" y="877836"/>
                  </a:moveTo>
                  <a:lnTo>
                    <a:pt x="740156" y="872871"/>
                  </a:lnTo>
                  <a:lnTo>
                    <a:pt x="738251" y="868934"/>
                  </a:lnTo>
                  <a:lnTo>
                    <a:pt x="736219" y="863981"/>
                  </a:lnTo>
                  <a:lnTo>
                    <a:pt x="736219" y="862076"/>
                  </a:lnTo>
                  <a:lnTo>
                    <a:pt x="735203" y="861060"/>
                  </a:lnTo>
                  <a:lnTo>
                    <a:pt x="670687" y="824484"/>
                  </a:lnTo>
                  <a:lnTo>
                    <a:pt x="650748" y="825500"/>
                  </a:lnTo>
                  <a:lnTo>
                    <a:pt x="697484" y="852170"/>
                  </a:lnTo>
                  <a:lnTo>
                    <a:pt x="698500" y="849122"/>
                  </a:lnTo>
                  <a:lnTo>
                    <a:pt x="701421" y="851154"/>
                  </a:lnTo>
                  <a:lnTo>
                    <a:pt x="699389" y="853186"/>
                  </a:lnTo>
                  <a:lnTo>
                    <a:pt x="742188" y="877836"/>
                  </a:lnTo>
                  <a:close/>
                </a:path>
                <a:path w="1760220" h="878205">
                  <a:moveTo>
                    <a:pt x="969264" y="2032"/>
                  </a:moveTo>
                  <a:lnTo>
                    <a:pt x="965327" y="2032"/>
                  </a:lnTo>
                  <a:lnTo>
                    <a:pt x="961263" y="1016"/>
                  </a:lnTo>
                  <a:lnTo>
                    <a:pt x="958342" y="0"/>
                  </a:lnTo>
                  <a:lnTo>
                    <a:pt x="943356" y="353568"/>
                  </a:lnTo>
                  <a:lnTo>
                    <a:pt x="953389" y="353568"/>
                  </a:lnTo>
                  <a:lnTo>
                    <a:pt x="969264" y="2032"/>
                  </a:lnTo>
                  <a:close/>
                </a:path>
                <a:path w="1760220" h="878205">
                  <a:moveTo>
                    <a:pt x="999744" y="353568"/>
                  </a:moveTo>
                  <a:lnTo>
                    <a:pt x="983869" y="0"/>
                  </a:lnTo>
                  <a:lnTo>
                    <a:pt x="976884" y="2032"/>
                  </a:lnTo>
                  <a:lnTo>
                    <a:pt x="973836" y="2032"/>
                  </a:lnTo>
                  <a:lnTo>
                    <a:pt x="988822" y="353568"/>
                  </a:lnTo>
                  <a:lnTo>
                    <a:pt x="999744" y="353568"/>
                  </a:lnTo>
                  <a:close/>
                </a:path>
                <a:path w="1760220" h="878205">
                  <a:moveTo>
                    <a:pt x="1677924" y="588772"/>
                  </a:moveTo>
                  <a:lnTo>
                    <a:pt x="1480185" y="583692"/>
                  </a:lnTo>
                  <a:lnTo>
                    <a:pt x="1471168" y="583692"/>
                  </a:lnTo>
                  <a:lnTo>
                    <a:pt x="1463294" y="586740"/>
                  </a:lnTo>
                  <a:lnTo>
                    <a:pt x="1456309" y="589788"/>
                  </a:lnTo>
                  <a:lnTo>
                    <a:pt x="1453388" y="590804"/>
                  </a:lnTo>
                  <a:lnTo>
                    <a:pt x="1451356" y="590804"/>
                  </a:lnTo>
                  <a:lnTo>
                    <a:pt x="1454277" y="595884"/>
                  </a:lnTo>
                  <a:lnTo>
                    <a:pt x="1453756" y="596163"/>
                  </a:lnTo>
                  <a:lnTo>
                    <a:pt x="1450975" y="591439"/>
                  </a:lnTo>
                  <a:lnTo>
                    <a:pt x="1443990" y="578358"/>
                  </a:lnTo>
                  <a:lnTo>
                    <a:pt x="1442974" y="577342"/>
                  </a:lnTo>
                  <a:lnTo>
                    <a:pt x="1223772" y="562356"/>
                  </a:lnTo>
                  <a:lnTo>
                    <a:pt x="1223772" y="565404"/>
                  </a:lnTo>
                  <a:lnTo>
                    <a:pt x="1441958" y="580390"/>
                  </a:lnTo>
                  <a:lnTo>
                    <a:pt x="1447596" y="590842"/>
                  </a:lnTo>
                  <a:lnTo>
                    <a:pt x="1223772" y="599948"/>
                  </a:lnTo>
                  <a:lnTo>
                    <a:pt x="1223772" y="611124"/>
                  </a:lnTo>
                  <a:lnTo>
                    <a:pt x="1454277" y="601980"/>
                  </a:lnTo>
                  <a:lnTo>
                    <a:pt x="1456309" y="600964"/>
                  </a:lnTo>
                  <a:lnTo>
                    <a:pt x="1457325" y="600964"/>
                  </a:lnTo>
                  <a:lnTo>
                    <a:pt x="1460246" y="599948"/>
                  </a:lnTo>
                  <a:lnTo>
                    <a:pt x="1467231" y="596900"/>
                  </a:lnTo>
                  <a:lnTo>
                    <a:pt x="1473200" y="593852"/>
                  </a:lnTo>
                  <a:lnTo>
                    <a:pt x="1480185" y="593852"/>
                  </a:lnTo>
                  <a:lnTo>
                    <a:pt x="1660017" y="598932"/>
                  </a:lnTo>
                  <a:lnTo>
                    <a:pt x="1677924" y="588772"/>
                  </a:lnTo>
                  <a:close/>
                </a:path>
                <a:path w="1760220" h="878205">
                  <a:moveTo>
                    <a:pt x="1709928" y="571119"/>
                  </a:moveTo>
                  <a:lnTo>
                    <a:pt x="1481328" y="565023"/>
                  </a:lnTo>
                  <a:lnTo>
                    <a:pt x="1474343" y="565023"/>
                  </a:lnTo>
                  <a:lnTo>
                    <a:pt x="1468374" y="562102"/>
                  </a:lnTo>
                  <a:lnTo>
                    <a:pt x="1461389" y="559054"/>
                  </a:lnTo>
                  <a:lnTo>
                    <a:pt x="1458341" y="558038"/>
                  </a:lnTo>
                  <a:lnTo>
                    <a:pt x="1457452" y="557022"/>
                  </a:lnTo>
                  <a:lnTo>
                    <a:pt x="1454404" y="557022"/>
                  </a:lnTo>
                  <a:lnTo>
                    <a:pt x="1223772" y="534924"/>
                  </a:lnTo>
                  <a:lnTo>
                    <a:pt x="1223772" y="545973"/>
                  </a:lnTo>
                  <a:lnTo>
                    <a:pt x="1454404" y="568071"/>
                  </a:lnTo>
                  <a:lnTo>
                    <a:pt x="1456436" y="569087"/>
                  </a:lnTo>
                  <a:lnTo>
                    <a:pt x="1464310" y="572135"/>
                  </a:lnTo>
                  <a:lnTo>
                    <a:pt x="1472311" y="576072"/>
                  </a:lnTo>
                  <a:lnTo>
                    <a:pt x="1480312" y="576072"/>
                  </a:lnTo>
                  <a:lnTo>
                    <a:pt x="1692021" y="582168"/>
                  </a:lnTo>
                  <a:lnTo>
                    <a:pt x="1709928" y="571119"/>
                  </a:lnTo>
                  <a:close/>
                </a:path>
                <a:path w="1760220" h="878205">
                  <a:moveTo>
                    <a:pt x="1760220" y="585216"/>
                  </a:moveTo>
                  <a:lnTo>
                    <a:pt x="1732788" y="601980"/>
                  </a:lnTo>
                  <a:lnTo>
                    <a:pt x="1754124" y="601980"/>
                  </a:lnTo>
                  <a:lnTo>
                    <a:pt x="1760220" y="595630"/>
                  </a:lnTo>
                  <a:lnTo>
                    <a:pt x="1760220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667" y="1761743"/>
              <a:ext cx="169164" cy="990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092" y="1264970"/>
              <a:ext cx="3340735" cy="593090"/>
            </a:xfrm>
            <a:custGeom>
              <a:avLst/>
              <a:gdLst/>
              <a:ahLst/>
              <a:cxnLst/>
              <a:rect l="l" t="t" r="r" b="b"/>
              <a:pathLst>
                <a:path w="3340735" h="593089">
                  <a:moveTo>
                    <a:pt x="1780032" y="380949"/>
                  </a:moveTo>
                  <a:lnTo>
                    <a:pt x="1385697" y="155397"/>
                  </a:lnTo>
                  <a:lnTo>
                    <a:pt x="1403223" y="155397"/>
                  </a:lnTo>
                  <a:lnTo>
                    <a:pt x="1408303" y="154381"/>
                  </a:lnTo>
                  <a:lnTo>
                    <a:pt x="1434084" y="124790"/>
                  </a:lnTo>
                  <a:lnTo>
                    <a:pt x="1423162" y="124790"/>
                  </a:lnTo>
                  <a:lnTo>
                    <a:pt x="1420241" y="132422"/>
                  </a:lnTo>
                  <a:lnTo>
                    <a:pt x="1414932" y="138684"/>
                  </a:lnTo>
                  <a:lnTo>
                    <a:pt x="1407756" y="142925"/>
                  </a:lnTo>
                  <a:lnTo>
                    <a:pt x="1399286" y="144475"/>
                  </a:lnTo>
                  <a:lnTo>
                    <a:pt x="1314958" y="144475"/>
                  </a:lnTo>
                  <a:lnTo>
                    <a:pt x="1306957" y="141554"/>
                  </a:lnTo>
                  <a:lnTo>
                    <a:pt x="1300988" y="136601"/>
                  </a:lnTo>
                  <a:lnTo>
                    <a:pt x="1294003" y="136601"/>
                  </a:lnTo>
                  <a:lnTo>
                    <a:pt x="1294003" y="135585"/>
                  </a:lnTo>
                  <a:lnTo>
                    <a:pt x="1291082" y="135585"/>
                  </a:lnTo>
                  <a:lnTo>
                    <a:pt x="1291082" y="130759"/>
                  </a:lnTo>
                  <a:lnTo>
                    <a:pt x="1296035" y="130759"/>
                  </a:lnTo>
                  <a:lnTo>
                    <a:pt x="1294003" y="127711"/>
                  </a:lnTo>
                  <a:lnTo>
                    <a:pt x="1292098" y="122758"/>
                  </a:lnTo>
                  <a:lnTo>
                    <a:pt x="1291082" y="118821"/>
                  </a:lnTo>
                  <a:lnTo>
                    <a:pt x="1280160" y="118821"/>
                  </a:lnTo>
                  <a:lnTo>
                    <a:pt x="1284986" y="133273"/>
                  </a:lnTo>
                  <a:lnTo>
                    <a:pt x="1294396" y="144881"/>
                  </a:lnTo>
                  <a:lnTo>
                    <a:pt x="1307350" y="152603"/>
                  </a:lnTo>
                  <a:lnTo>
                    <a:pt x="1322832" y="155397"/>
                  </a:lnTo>
                  <a:lnTo>
                    <a:pt x="1380744" y="155397"/>
                  </a:lnTo>
                  <a:lnTo>
                    <a:pt x="1774063" y="380949"/>
                  </a:lnTo>
                  <a:lnTo>
                    <a:pt x="1780032" y="380949"/>
                  </a:lnTo>
                  <a:close/>
                </a:path>
                <a:path w="3340735" h="593089">
                  <a:moveTo>
                    <a:pt x="2058924" y="141427"/>
                  </a:moveTo>
                  <a:lnTo>
                    <a:pt x="2038096" y="140411"/>
                  </a:lnTo>
                  <a:lnTo>
                    <a:pt x="2038985" y="145364"/>
                  </a:lnTo>
                  <a:lnTo>
                    <a:pt x="2028063" y="145364"/>
                  </a:lnTo>
                  <a:lnTo>
                    <a:pt x="2028063" y="140411"/>
                  </a:lnTo>
                  <a:lnTo>
                    <a:pt x="1310005" y="108534"/>
                  </a:lnTo>
                  <a:lnTo>
                    <a:pt x="1304036" y="108534"/>
                  </a:lnTo>
                  <a:lnTo>
                    <a:pt x="1292098" y="107518"/>
                  </a:lnTo>
                  <a:lnTo>
                    <a:pt x="1292098" y="117551"/>
                  </a:lnTo>
                  <a:lnTo>
                    <a:pt x="1281303" y="117551"/>
                  </a:lnTo>
                  <a:lnTo>
                    <a:pt x="1281303" y="107518"/>
                  </a:lnTo>
                  <a:lnTo>
                    <a:pt x="11938" y="51765"/>
                  </a:lnTo>
                  <a:lnTo>
                    <a:pt x="4953" y="55702"/>
                  </a:lnTo>
                  <a:lnTo>
                    <a:pt x="4953" y="58750"/>
                  </a:lnTo>
                  <a:lnTo>
                    <a:pt x="3048" y="60782"/>
                  </a:lnTo>
                  <a:lnTo>
                    <a:pt x="1016" y="61671"/>
                  </a:lnTo>
                  <a:lnTo>
                    <a:pt x="0" y="61671"/>
                  </a:lnTo>
                  <a:lnTo>
                    <a:pt x="1280287" y="117551"/>
                  </a:lnTo>
                  <a:lnTo>
                    <a:pt x="1291209" y="118440"/>
                  </a:lnTo>
                  <a:lnTo>
                    <a:pt x="1405382" y="123520"/>
                  </a:lnTo>
                  <a:lnTo>
                    <a:pt x="1405382" y="122504"/>
                  </a:lnTo>
                  <a:lnTo>
                    <a:pt x="1406398" y="121488"/>
                  </a:lnTo>
                  <a:lnTo>
                    <a:pt x="1406398" y="120472"/>
                  </a:lnTo>
                  <a:lnTo>
                    <a:pt x="1411351" y="120472"/>
                  </a:lnTo>
                  <a:lnTo>
                    <a:pt x="1411351" y="123520"/>
                  </a:lnTo>
                  <a:lnTo>
                    <a:pt x="1423289" y="124409"/>
                  </a:lnTo>
                  <a:lnTo>
                    <a:pt x="1434211" y="124409"/>
                  </a:lnTo>
                  <a:lnTo>
                    <a:pt x="2058924" y="152349"/>
                  </a:lnTo>
                  <a:lnTo>
                    <a:pt x="2058924" y="141427"/>
                  </a:lnTo>
                  <a:close/>
                </a:path>
                <a:path w="3340735" h="593089">
                  <a:moveTo>
                    <a:pt x="2103120" y="42621"/>
                  </a:moveTo>
                  <a:lnTo>
                    <a:pt x="2009203" y="40716"/>
                  </a:lnTo>
                  <a:lnTo>
                    <a:pt x="1671116" y="33858"/>
                  </a:lnTo>
                  <a:lnTo>
                    <a:pt x="1195298" y="24206"/>
                  </a:lnTo>
                  <a:lnTo>
                    <a:pt x="1051293" y="21285"/>
                  </a:lnTo>
                  <a:lnTo>
                    <a:pt x="907300" y="18364"/>
                  </a:lnTo>
                  <a:lnTo>
                    <a:pt x="1473" y="0"/>
                  </a:lnTo>
                  <a:lnTo>
                    <a:pt x="3429" y="965"/>
                  </a:lnTo>
                  <a:lnTo>
                    <a:pt x="4445" y="1854"/>
                  </a:lnTo>
                  <a:lnTo>
                    <a:pt x="5461" y="2870"/>
                  </a:lnTo>
                  <a:lnTo>
                    <a:pt x="5461" y="10617"/>
                  </a:lnTo>
                  <a:lnTo>
                    <a:pt x="618236" y="23190"/>
                  </a:lnTo>
                  <a:lnTo>
                    <a:pt x="618236" y="18364"/>
                  </a:lnTo>
                  <a:lnTo>
                    <a:pt x="629158" y="18364"/>
                  </a:lnTo>
                  <a:lnTo>
                    <a:pt x="629158" y="23190"/>
                  </a:lnTo>
                  <a:lnTo>
                    <a:pt x="660908" y="24206"/>
                  </a:lnTo>
                  <a:lnTo>
                    <a:pt x="660908" y="18364"/>
                  </a:lnTo>
                  <a:lnTo>
                    <a:pt x="671830" y="18364"/>
                  </a:lnTo>
                  <a:lnTo>
                    <a:pt x="671830" y="24206"/>
                  </a:lnTo>
                  <a:lnTo>
                    <a:pt x="832739" y="27127"/>
                  </a:lnTo>
                  <a:lnTo>
                    <a:pt x="832739" y="21285"/>
                  </a:lnTo>
                  <a:lnTo>
                    <a:pt x="843661" y="21285"/>
                  </a:lnTo>
                  <a:lnTo>
                    <a:pt x="843661" y="27127"/>
                  </a:lnTo>
                  <a:lnTo>
                    <a:pt x="875538" y="28016"/>
                  </a:lnTo>
                  <a:lnTo>
                    <a:pt x="875538" y="24206"/>
                  </a:lnTo>
                  <a:lnTo>
                    <a:pt x="886460" y="24206"/>
                  </a:lnTo>
                  <a:lnTo>
                    <a:pt x="886460" y="28016"/>
                  </a:lnTo>
                  <a:lnTo>
                    <a:pt x="1280668" y="36779"/>
                  </a:lnTo>
                  <a:lnTo>
                    <a:pt x="1280668" y="33858"/>
                  </a:lnTo>
                  <a:lnTo>
                    <a:pt x="1291590" y="33858"/>
                  </a:lnTo>
                  <a:lnTo>
                    <a:pt x="1291590" y="36779"/>
                  </a:lnTo>
                  <a:lnTo>
                    <a:pt x="1619377" y="43637"/>
                  </a:lnTo>
                  <a:lnTo>
                    <a:pt x="1619377" y="40716"/>
                  </a:lnTo>
                  <a:lnTo>
                    <a:pt x="1625346" y="40716"/>
                  </a:lnTo>
                  <a:lnTo>
                    <a:pt x="1625346" y="43637"/>
                  </a:lnTo>
                  <a:lnTo>
                    <a:pt x="2001774" y="51384"/>
                  </a:lnTo>
                  <a:lnTo>
                    <a:pt x="2001774" y="48463"/>
                  </a:lnTo>
                  <a:lnTo>
                    <a:pt x="2006727" y="48463"/>
                  </a:lnTo>
                  <a:lnTo>
                    <a:pt x="2006727" y="51384"/>
                  </a:lnTo>
                  <a:lnTo>
                    <a:pt x="2026666" y="51384"/>
                  </a:lnTo>
                  <a:lnTo>
                    <a:pt x="2026666" y="48463"/>
                  </a:lnTo>
                  <a:lnTo>
                    <a:pt x="2026666" y="45542"/>
                  </a:lnTo>
                  <a:lnTo>
                    <a:pt x="2037588" y="45542"/>
                  </a:lnTo>
                  <a:lnTo>
                    <a:pt x="2037588" y="52273"/>
                  </a:lnTo>
                  <a:lnTo>
                    <a:pt x="2090166" y="53289"/>
                  </a:lnTo>
                  <a:lnTo>
                    <a:pt x="2098167" y="45542"/>
                  </a:lnTo>
                  <a:lnTo>
                    <a:pt x="2103120" y="42621"/>
                  </a:lnTo>
                  <a:close/>
                </a:path>
                <a:path w="3340735" h="593089">
                  <a:moveTo>
                    <a:pt x="2644140" y="496773"/>
                  </a:moveTo>
                  <a:lnTo>
                    <a:pt x="2639187" y="496773"/>
                  </a:lnTo>
                  <a:lnTo>
                    <a:pt x="2586101" y="527380"/>
                  </a:lnTo>
                  <a:lnTo>
                    <a:pt x="2584069" y="522427"/>
                  </a:lnTo>
                  <a:lnTo>
                    <a:pt x="2583396" y="521106"/>
                  </a:lnTo>
                  <a:lnTo>
                    <a:pt x="2583688" y="520903"/>
                  </a:lnTo>
                  <a:lnTo>
                    <a:pt x="2584704" y="522935"/>
                  </a:lnTo>
                  <a:lnTo>
                    <a:pt x="2630424" y="497789"/>
                  </a:lnTo>
                  <a:lnTo>
                    <a:pt x="2610485" y="496773"/>
                  </a:lnTo>
                  <a:lnTo>
                    <a:pt x="2548001" y="531571"/>
                  </a:lnTo>
                  <a:lnTo>
                    <a:pt x="2548001" y="532587"/>
                  </a:lnTo>
                  <a:lnTo>
                    <a:pt x="2546985" y="534492"/>
                  </a:lnTo>
                  <a:lnTo>
                    <a:pt x="2546985" y="535508"/>
                  </a:lnTo>
                  <a:lnTo>
                    <a:pt x="2543048" y="543128"/>
                  </a:lnTo>
                  <a:lnTo>
                    <a:pt x="2542032" y="547065"/>
                  </a:lnTo>
                  <a:lnTo>
                    <a:pt x="2581948" y="525310"/>
                  </a:lnTo>
                  <a:lnTo>
                    <a:pt x="2586101" y="530301"/>
                  </a:lnTo>
                  <a:lnTo>
                    <a:pt x="2644140" y="496773"/>
                  </a:lnTo>
                  <a:close/>
                </a:path>
                <a:path w="3340735" h="593089">
                  <a:moveTo>
                    <a:pt x="2680716" y="499313"/>
                  </a:moveTo>
                  <a:lnTo>
                    <a:pt x="2660777" y="498297"/>
                  </a:lnTo>
                  <a:lnTo>
                    <a:pt x="2527554" y="573112"/>
                  </a:lnTo>
                  <a:lnTo>
                    <a:pt x="2519553" y="586943"/>
                  </a:lnTo>
                  <a:lnTo>
                    <a:pt x="2514600" y="592785"/>
                  </a:lnTo>
                  <a:lnTo>
                    <a:pt x="2680716" y="499313"/>
                  </a:lnTo>
                  <a:close/>
                </a:path>
                <a:path w="3340735" h="593089">
                  <a:moveTo>
                    <a:pt x="3243072" y="155397"/>
                  </a:moveTo>
                  <a:lnTo>
                    <a:pt x="3238119" y="155397"/>
                  </a:lnTo>
                  <a:lnTo>
                    <a:pt x="2842260" y="380949"/>
                  </a:lnTo>
                  <a:lnTo>
                    <a:pt x="2848229" y="380949"/>
                  </a:lnTo>
                  <a:lnTo>
                    <a:pt x="3243072" y="155397"/>
                  </a:lnTo>
                  <a:close/>
                </a:path>
                <a:path w="3340735" h="593089">
                  <a:moveTo>
                    <a:pt x="3281172" y="155397"/>
                  </a:moveTo>
                  <a:lnTo>
                    <a:pt x="3259201" y="155397"/>
                  </a:lnTo>
                  <a:lnTo>
                    <a:pt x="2865120" y="380949"/>
                  </a:lnTo>
                  <a:lnTo>
                    <a:pt x="2887980" y="379933"/>
                  </a:lnTo>
                  <a:lnTo>
                    <a:pt x="3074162" y="273634"/>
                  </a:lnTo>
                  <a:lnTo>
                    <a:pt x="3101086" y="257759"/>
                  </a:lnTo>
                  <a:lnTo>
                    <a:pt x="3281172" y="155397"/>
                  </a:lnTo>
                  <a:close/>
                </a:path>
                <a:path w="3340735" h="593089">
                  <a:moveTo>
                    <a:pt x="3334512" y="135585"/>
                  </a:moveTo>
                  <a:lnTo>
                    <a:pt x="3318637" y="135585"/>
                  </a:lnTo>
                  <a:lnTo>
                    <a:pt x="3313684" y="140411"/>
                  </a:lnTo>
                  <a:lnTo>
                    <a:pt x="3305683" y="144221"/>
                  </a:lnTo>
                  <a:lnTo>
                    <a:pt x="3221355" y="144221"/>
                  </a:lnTo>
                  <a:lnTo>
                    <a:pt x="3212935" y="142709"/>
                  </a:lnTo>
                  <a:lnTo>
                    <a:pt x="3205810" y="138569"/>
                  </a:lnTo>
                  <a:lnTo>
                    <a:pt x="3200501" y="132435"/>
                  </a:lnTo>
                  <a:lnTo>
                    <a:pt x="3197606" y="124917"/>
                  </a:lnTo>
                  <a:lnTo>
                    <a:pt x="3186684" y="124917"/>
                  </a:lnTo>
                  <a:lnTo>
                    <a:pt x="3209366" y="152387"/>
                  </a:lnTo>
                  <a:lnTo>
                    <a:pt x="3051048" y="242646"/>
                  </a:lnTo>
                  <a:lnTo>
                    <a:pt x="3033141" y="253568"/>
                  </a:lnTo>
                  <a:lnTo>
                    <a:pt x="3001391" y="271348"/>
                  </a:lnTo>
                  <a:lnTo>
                    <a:pt x="2807208" y="382473"/>
                  </a:lnTo>
                  <a:lnTo>
                    <a:pt x="2830068" y="381457"/>
                  </a:lnTo>
                  <a:lnTo>
                    <a:pt x="3226308" y="155397"/>
                  </a:lnTo>
                  <a:lnTo>
                    <a:pt x="3217291" y="155397"/>
                  </a:lnTo>
                  <a:lnTo>
                    <a:pt x="3213354" y="154381"/>
                  </a:lnTo>
                  <a:lnTo>
                    <a:pt x="3210941" y="153136"/>
                  </a:lnTo>
                  <a:lnTo>
                    <a:pt x="3212465" y="153873"/>
                  </a:lnTo>
                  <a:lnTo>
                    <a:pt x="3297809" y="153873"/>
                  </a:lnTo>
                  <a:lnTo>
                    <a:pt x="3308680" y="152501"/>
                  </a:lnTo>
                  <a:lnTo>
                    <a:pt x="3318726" y="148691"/>
                  </a:lnTo>
                  <a:lnTo>
                    <a:pt x="3327489" y="142900"/>
                  </a:lnTo>
                  <a:lnTo>
                    <a:pt x="3334512" y="135585"/>
                  </a:lnTo>
                  <a:close/>
                </a:path>
                <a:path w="3340735" h="593089">
                  <a:moveTo>
                    <a:pt x="3340608" y="117297"/>
                  </a:moveTo>
                  <a:lnTo>
                    <a:pt x="3329813" y="118313"/>
                  </a:lnTo>
                  <a:lnTo>
                    <a:pt x="3328797" y="122250"/>
                  </a:lnTo>
                  <a:lnTo>
                    <a:pt x="3326765" y="126187"/>
                  </a:lnTo>
                  <a:lnTo>
                    <a:pt x="3323844" y="130124"/>
                  </a:lnTo>
                  <a:lnTo>
                    <a:pt x="3334766" y="130124"/>
                  </a:lnTo>
                  <a:lnTo>
                    <a:pt x="3334766" y="134061"/>
                  </a:lnTo>
                  <a:lnTo>
                    <a:pt x="3337687" y="129108"/>
                  </a:lnTo>
                  <a:lnTo>
                    <a:pt x="3339592" y="123139"/>
                  </a:lnTo>
                  <a:lnTo>
                    <a:pt x="3340608" y="117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2555" y="1264919"/>
              <a:ext cx="103631" cy="76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8836" y="1283207"/>
              <a:ext cx="4004310" cy="134620"/>
            </a:xfrm>
            <a:custGeom>
              <a:avLst/>
              <a:gdLst/>
              <a:ahLst/>
              <a:cxnLst/>
              <a:rect l="l" t="t" r="r" b="b"/>
              <a:pathLst>
                <a:path w="4004309" h="134619">
                  <a:moveTo>
                    <a:pt x="225552" y="3048"/>
                  </a:moveTo>
                  <a:lnTo>
                    <a:pt x="214630" y="3048"/>
                  </a:lnTo>
                  <a:lnTo>
                    <a:pt x="214630" y="18034"/>
                  </a:lnTo>
                  <a:lnTo>
                    <a:pt x="53594" y="13970"/>
                  </a:lnTo>
                  <a:lnTo>
                    <a:pt x="53594" y="0"/>
                  </a:lnTo>
                  <a:lnTo>
                    <a:pt x="42672" y="0"/>
                  </a:lnTo>
                  <a:lnTo>
                    <a:pt x="42672" y="21971"/>
                  </a:lnTo>
                  <a:lnTo>
                    <a:pt x="45593" y="24003"/>
                  </a:lnTo>
                  <a:lnTo>
                    <a:pt x="222504" y="28956"/>
                  </a:lnTo>
                  <a:lnTo>
                    <a:pt x="224536" y="26924"/>
                  </a:lnTo>
                  <a:lnTo>
                    <a:pt x="225552" y="24892"/>
                  </a:lnTo>
                  <a:lnTo>
                    <a:pt x="225552" y="3048"/>
                  </a:lnTo>
                  <a:close/>
                </a:path>
                <a:path w="4004309" h="134619">
                  <a:moveTo>
                    <a:pt x="268224" y="5969"/>
                  </a:moveTo>
                  <a:lnTo>
                    <a:pt x="257302" y="5969"/>
                  </a:lnTo>
                  <a:lnTo>
                    <a:pt x="257302" y="42418"/>
                  </a:lnTo>
                  <a:lnTo>
                    <a:pt x="10922" y="33655"/>
                  </a:lnTo>
                  <a:lnTo>
                    <a:pt x="10922" y="0"/>
                  </a:lnTo>
                  <a:lnTo>
                    <a:pt x="0" y="0"/>
                  </a:lnTo>
                  <a:lnTo>
                    <a:pt x="0" y="37592"/>
                  </a:lnTo>
                  <a:lnTo>
                    <a:pt x="10922" y="38481"/>
                  </a:lnTo>
                  <a:lnTo>
                    <a:pt x="10922" y="43434"/>
                  </a:lnTo>
                  <a:lnTo>
                    <a:pt x="4953" y="43434"/>
                  </a:lnTo>
                  <a:lnTo>
                    <a:pt x="264287" y="53340"/>
                  </a:lnTo>
                  <a:lnTo>
                    <a:pt x="268224" y="49403"/>
                  </a:lnTo>
                  <a:lnTo>
                    <a:pt x="268224" y="5969"/>
                  </a:lnTo>
                  <a:close/>
                </a:path>
                <a:path w="4004309" h="134619">
                  <a:moveTo>
                    <a:pt x="673608" y="15240"/>
                  </a:moveTo>
                  <a:lnTo>
                    <a:pt x="662940" y="15240"/>
                  </a:lnTo>
                  <a:lnTo>
                    <a:pt x="662940" y="99060"/>
                  </a:lnTo>
                  <a:lnTo>
                    <a:pt x="673608" y="99060"/>
                  </a:lnTo>
                  <a:lnTo>
                    <a:pt x="673608" y="15240"/>
                  </a:lnTo>
                  <a:close/>
                </a:path>
                <a:path w="4004309" h="134619">
                  <a:moveTo>
                    <a:pt x="1420368" y="121539"/>
                  </a:moveTo>
                  <a:lnTo>
                    <a:pt x="1418463" y="34417"/>
                  </a:lnTo>
                  <a:lnTo>
                    <a:pt x="1418463" y="27432"/>
                  </a:lnTo>
                  <a:lnTo>
                    <a:pt x="1408176" y="27432"/>
                  </a:lnTo>
                  <a:lnTo>
                    <a:pt x="1408176" y="33401"/>
                  </a:lnTo>
                  <a:lnTo>
                    <a:pt x="1410081" y="121539"/>
                  </a:lnTo>
                  <a:lnTo>
                    <a:pt x="1410081" y="126492"/>
                  </a:lnTo>
                  <a:lnTo>
                    <a:pt x="1420368" y="126492"/>
                  </a:lnTo>
                  <a:lnTo>
                    <a:pt x="1420368" y="121539"/>
                  </a:lnTo>
                  <a:close/>
                </a:path>
                <a:path w="4004309" h="134619">
                  <a:moveTo>
                    <a:pt x="2722499" y="99568"/>
                  </a:moveTo>
                  <a:lnTo>
                    <a:pt x="2721445" y="99568"/>
                  </a:lnTo>
                  <a:lnTo>
                    <a:pt x="2713482" y="99568"/>
                  </a:lnTo>
                  <a:lnTo>
                    <a:pt x="2713482" y="96647"/>
                  </a:lnTo>
                  <a:lnTo>
                    <a:pt x="2713482" y="89789"/>
                  </a:lnTo>
                  <a:lnTo>
                    <a:pt x="2695702" y="90678"/>
                  </a:lnTo>
                  <a:lnTo>
                    <a:pt x="2695702" y="96647"/>
                  </a:lnTo>
                  <a:lnTo>
                    <a:pt x="2689733" y="96647"/>
                  </a:lnTo>
                  <a:lnTo>
                    <a:pt x="2689733" y="90678"/>
                  </a:lnTo>
                  <a:lnTo>
                    <a:pt x="1977898" y="122301"/>
                  </a:lnTo>
                  <a:lnTo>
                    <a:pt x="1977898" y="127254"/>
                  </a:lnTo>
                  <a:lnTo>
                    <a:pt x="1966976" y="127254"/>
                  </a:lnTo>
                  <a:lnTo>
                    <a:pt x="1966976" y="122301"/>
                  </a:lnTo>
                  <a:lnTo>
                    <a:pt x="1946148" y="123317"/>
                  </a:lnTo>
                  <a:lnTo>
                    <a:pt x="1946148" y="134112"/>
                  </a:lnTo>
                  <a:lnTo>
                    <a:pt x="2101037" y="127254"/>
                  </a:lnTo>
                  <a:lnTo>
                    <a:pt x="2568575" y="106553"/>
                  </a:lnTo>
                  <a:lnTo>
                    <a:pt x="2579497" y="106553"/>
                  </a:lnTo>
                  <a:lnTo>
                    <a:pt x="2596388" y="105537"/>
                  </a:lnTo>
                  <a:lnTo>
                    <a:pt x="2596388" y="101600"/>
                  </a:lnTo>
                  <a:lnTo>
                    <a:pt x="2601341" y="101600"/>
                  </a:lnTo>
                  <a:lnTo>
                    <a:pt x="2601341" y="103505"/>
                  </a:lnTo>
                  <a:lnTo>
                    <a:pt x="2602357" y="104521"/>
                  </a:lnTo>
                  <a:lnTo>
                    <a:pt x="2602357" y="105537"/>
                  </a:lnTo>
                  <a:lnTo>
                    <a:pt x="2689161" y="101600"/>
                  </a:lnTo>
                  <a:lnTo>
                    <a:pt x="2711577" y="100584"/>
                  </a:lnTo>
                  <a:lnTo>
                    <a:pt x="2722499" y="99568"/>
                  </a:lnTo>
                  <a:close/>
                </a:path>
                <a:path w="4004309" h="134619">
                  <a:moveTo>
                    <a:pt x="4004056" y="44373"/>
                  </a:moveTo>
                  <a:lnTo>
                    <a:pt x="4001135" y="43434"/>
                  </a:lnTo>
                  <a:lnTo>
                    <a:pt x="4000119" y="41402"/>
                  </a:lnTo>
                  <a:lnTo>
                    <a:pt x="4000119" y="38481"/>
                  </a:lnTo>
                  <a:lnTo>
                    <a:pt x="3993134" y="33528"/>
                  </a:lnTo>
                  <a:lnTo>
                    <a:pt x="2724404" y="89789"/>
                  </a:lnTo>
                  <a:lnTo>
                    <a:pt x="2724391" y="99453"/>
                  </a:lnTo>
                  <a:lnTo>
                    <a:pt x="4004056" y="44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2444" y="870203"/>
              <a:ext cx="3429000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58568" y="1296923"/>
              <a:ext cx="2365375" cy="935990"/>
            </a:xfrm>
            <a:custGeom>
              <a:avLst/>
              <a:gdLst/>
              <a:ahLst/>
              <a:cxnLst/>
              <a:rect l="l" t="t" r="r" b="b"/>
              <a:pathLst>
                <a:path w="2365375" h="935989">
                  <a:moveTo>
                    <a:pt x="630936" y="25400"/>
                  </a:moveTo>
                  <a:lnTo>
                    <a:pt x="620014" y="24384"/>
                  </a:lnTo>
                  <a:lnTo>
                    <a:pt x="35814" y="0"/>
                  </a:lnTo>
                  <a:lnTo>
                    <a:pt x="6985" y="18288"/>
                  </a:lnTo>
                  <a:lnTo>
                    <a:pt x="0" y="22352"/>
                  </a:lnTo>
                  <a:lnTo>
                    <a:pt x="2921" y="27432"/>
                  </a:lnTo>
                  <a:lnTo>
                    <a:pt x="13970" y="19304"/>
                  </a:lnTo>
                  <a:lnTo>
                    <a:pt x="36703" y="5080"/>
                  </a:lnTo>
                  <a:lnTo>
                    <a:pt x="622935" y="30480"/>
                  </a:lnTo>
                  <a:lnTo>
                    <a:pt x="630936" y="30480"/>
                  </a:lnTo>
                  <a:lnTo>
                    <a:pt x="630936" y="25400"/>
                  </a:lnTo>
                  <a:close/>
                </a:path>
                <a:path w="2365375" h="935989">
                  <a:moveTo>
                    <a:pt x="2365248" y="933704"/>
                  </a:moveTo>
                  <a:lnTo>
                    <a:pt x="2358263" y="918972"/>
                  </a:lnTo>
                  <a:lnTo>
                    <a:pt x="2343277" y="885444"/>
                  </a:lnTo>
                  <a:lnTo>
                    <a:pt x="2318004" y="885444"/>
                  </a:lnTo>
                  <a:lnTo>
                    <a:pt x="2318004" y="778764"/>
                  </a:lnTo>
                  <a:lnTo>
                    <a:pt x="2311908" y="778764"/>
                  </a:lnTo>
                  <a:lnTo>
                    <a:pt x="2311908" y="885444"/>
                  </a:lnTo>
                  <a:lnTo>
                    <a:pt x="2286127" y="885444"/>
                  </a:lnTo>
                  <a:lnTo>
                    <a:pt x="2269109" y="921004"/>
                  </a:lnTo>
                  <a:lnTo>
                    <a:pt x="2263140" y="931799"/>
                  </a:lnTo>
                  <a:lnTo>
                    <a:pt x="2268093" y="933704"/>
                  </a:lnTo>
                  <a:lnTo>
                    <a:pt x="2270125" y="928878"/>
                  </a:lnTo>
                  <a:lnTo>
                    <a:pt x="2289175" y="891413"/>
                  </a:lnTo>
                  <a:lnTo>
                    <a:pt x="2339213" y="891413"/>
                  </a:lnTo>
                  <a:lnTo>
                    <a:pt x="2357247" y="928878"/>
                  </a:lnTo>
                  <a:lnTo>
                    <a:pt x="2360295" y="935736"/>
                  </a:lnTo>
                  <a:lnTo>
                    <a:pt x="2365248" y="933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3595" y="1776983"/>
              <a:ext cx="320675" cy="324485"/>
            </a:xfrm>
            <a:custGeom>
              <a:avLst/>
              <a:gdLst/>
              <a:ahLst/>
              <a:cxnLst/>
              <a:rect l="l" t="t" r="r" b="b"/>
              <a:pathLst>
                <a:path w="320675" h="324485">
                  <a:moveTo>
                    <a:pt x="160020" y="0"/>
                  </a:moveTo>
                  <a:lnTo>
                    <a:pt x="160020" y="324357"/>
                  </a:lnTo>
                </a:path>
                <a:path w="320675" h="324485">
                  <a:moveTo>
                    <a:pt x="0" y="161543"/>
                  </a:moveTo>
                  <a:lnTo>
                    <a:pt x="320167" y="16154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7781" y="511873"/>
            <a:ext cx="8068945" cy="4119879"/>
            <a:chOff x="537781" y="511873"/>
            <a:chExt cx="8068945" cy="4119879"/>
          </a:xfrm>
        </p:grpSpPr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10639" y="2464054"/>
            <a:ext cx="54635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0" marR="5080" indent="-1670685" algn="ctr">
              <a:lnSpc>
                <a:spcPct val="100000"/>
              </a:lnSpc>
              <a:spcBef>
                <a:spcPts val="100"/>
              </a:spcBef>
            </a:pPr>
            <a:r>
              <a:rPr lang="fr-MA" sz="3600" b="1" spc="-210" dirty="0">
                <a:solidFill>
                  <a:srgbClr val="FFFFFF"/>
                </a:solidFill>
                <a:latin typeface="Verdana"/>
                <a:cs typeface="Verdana"/>
              </a:rPr>
              <a:t>08-</a:t>
            </a:r>
            <a:r>
              <a:rPr lang="fr-FR" sz="3600" b="1" spc="-30" dirty="0">
                <a:solidFill>
                  <a:srgbClr val="FFFFFF"/>
                </a:solidFill>
                <a:latin typeface="Verdana"/>
                <a:cs typeface="Verdana"/>
              </a:rPr>
              <a:t> CONCLUSION</a:t>
            </a:r>
            <a:endParaRPr sz="36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62555" y="870203"/>
            <a:ext cx="4819015" cy="1432560"/>
            <a:chOff x="2162555" y="870203"/>
            <a:chExt cx="4819015" cy="1432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0" y="2157983"/>
              <a:ext cx="70103" cy="655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90416" y="1894331"/>
              <a:ext cx="341630" cy="245745"/>
            </a:xfrm>
            <a:custGeom>
              <a:avLst/>
              <a:gdLst/>
              <a:ahLst/>
              <a:cxnLst/>
              <a:rect l="l" t="t" r="r" b="b"/>
              <a:pathLst>
                <a:path w="341629" h="245744">
                  <a:moveTo>
                    <a:pt x="318516" y="6985"/>
                  </a:moveTo>
                  <a:lnTo>
                    <a:pt x="315468" y="4953"/>
                  </a:lnTo>
                  <a:lnTo>
                    <a:pt x="312547" y="2032"/>
                  </a:lnTo>
                  <a:lnTo>
                    <a:pt x="309499" y="0"/>
                  </a:lnTo>
                  <a:lnTo>
                    <a:pt x="77724" y="140081"/>
                  </a:lnTo>
                  <a:lnTo>
                    <a:pt x="32550" y="157111"/>
                  </a:lnTo>
                  <a:lnTo>
                    <a:pt x="16383" y="158242"/>
                  </a:lnTo>
                  <a:lnTo>
                    <a:pt x="10160" y="158115"/>
                  </a:lnTo>
                  <a:lnTo>
                    <a:pt x="7112" y="157861"/>
                  </a:lnTo>
                  <a:lnTo>
                    <a:pt x="6096" y="168783"/>
                  </a:lnTo>
                  <a:lnTo>
                    <a:pt x="51092" y="164033"/>
                  </a:lnTo>
                  <a:lnTo>
                    <a:pt x="83693" y="148971"/>
                  </a:lnTo>
                  <a:lnTo>
                    <a:pt x="318516" y="6985"/>
                  </a:lnTo>
                  <a:close/>
                </a:path>
                <a:path w="341629" h="245744">
                  <a:moveTo>
                    <a:pt x="341376" y="21209"/>
                  </a:moveTo>
                  <a:lnTo>
                    <a:pt x="338455" y="19304"/>
                  </a:lnTo>
                  <a:lnTo>
                    <a:pt x="330454" y="15240"/>
                  </a:lnTo>
                  <a:lnTo>
                    <a:pt x="19812" y="203454"/>
                  </a:lnTo>
                  <a:lnTo>
                    <a:pt x="19812" y="211455"/>
                  </a:lnTo>
                  <a:lnTo>
                    <a:pt x="16891" y="211455"/>
                  </a:lnTo>
                  <a:lnTo>
                    <a:pt x="16891" y="205486"/>
                  </a:lnTo>
                  <a:lnTo>
                    <a:pt x="15875" y="206502"/>
                  </a:lnTo>
                  <a:lnTo>
                    <a:pt x="13970" y="207518"/>
                  </a:lnTo>
                  <a:lnTo>
                    <a:pt x="13970" y="208534"/>
                  </a:lnTo>
                  <a:lnTo>
                    <a:pt x="12954" y="209550"/>
                  </a:lnTo>
                  <a:lnTo>
                    <a:pt x="9906" y="222377"/>
                  </a:lnTo>
                  <a:lnTo>
                    <a:pt x="9017" y="227457"/>
                  </a:lnTo>
                  <a:lnTo>
                    <a:pt x="5969" y="230378"/>
                  </a:lnTo>
                  <a:lnTo>
                    <a:pt x="2032" y="233426"/>
                  </a:lnTo>
                  <a:lnTo>
                    <a:pt x="0" y="245364"/>
                  </a:lnTo>
                  <a:lnTo>
                    <a:pt x="22860" y="214503"/>
                  </a:lnTo>
                  <a:lnTo>
                    <a:pt x="341376" y="2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3067" y="1988819"/>
              <a:ext cx="124968" cy="169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3395" y="2157983"/>
              <a:ext cx="70103" cy="655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2208" y="1894331"/>
              <a:ext cx="341630" cy="243840"/>
            </a:xfrm>
            <a:custGeom>
              <a:avLst/>
              <a:gdLst/>
              <a:ahLst/>
              <a:cxnLst/>
              <a:rect l="l" t="t" r="r" b="b"/>
              <a:pathLst>
                <a:path w="341629" h="243839">
                  <a:moveTo>
                    <a:pt x="335280" y="169164"/>
                  </a:moveTo>
                  <a:lnTo>
                    <a:pt x="334264" y="158242"/>
                  </a:lnTo>
                  <a:lnTo>
                    <a:pt x="326263" y="158242"/>
                  </a:lnTo>
                  <a:lnTo>
                    <a:pt x="309562" y="157124"/>
                  </a:lnTo>
                  <a:lnTo>
                    <a:pt x="293585" y="153771"/>
                  </a:lnTo>
                  <a:lnTo>
                    <a:pt x="278320" y="148170"/>
                  </a:lnTo>
                  <a:lnTo>
                    <a:pt x="263779" y="140335"/>
                  </a:lnTo>
                  <a:lnTo>
                    <a:pt x="33401" y="0"/>
                  </a:lnTo>
                  <a:lnTo>
                    <a:pt x="30353" y="2032"/>
                  </a:lnTo>
                  <a:lnTo>
                    <a:pt x="27432" y="4953"/>
                  </a:lnTo>
                  <a:lnTo>
                    <a:pt x="24384" y="6985"/>
                  </a:lnTo>
                  <a:lnTo>
                    <a:pt x="258826" y="149225"/>
                  </a:lnTo>
                  <a:lnTo>
                    <a:pt x="274231" y="157810"/>
                  </a:lnTo>
                  <a:lnTo>
                    <a:pt x="290677" y="164058"/>
                  </a:lnTo>
                  <a:lnTo>
                    <a:pt x="308063" y="167881"/>
                  </a:lnTo>
                  <a:lnTo>
                    <a:pt x="326263" y="169164"/>
                  </a:lnTo>
                  <a:lnTo>
                    <a:pt x="335280" y="169164"/>
                  </a:lnTo>
                  <a:close/>
                </a:path>
                <a:path w="341629" h="243839">
                  <a:moveTo>
                    <a:pt x="341376" y="243840"/>
                  </a:moveTo>
                  <a:lnTo>
                    <a:pt x="340360" y="231902"/>
                  </a:lnTo>
                  <a:lnTo>
                    <a:pt x="336423" y="229870"/>
                  </a:lnTo>
                  <a:lnTo>
                    <a:pt x="333375" y="226949"/>
                  </a:lnTo>
                  <a:lnTo>
                    <a:pt x="331470" y="221996"/>
                  </a:lnTo>
                  <a:lnTo>
                    <a:pt x="328422" y="209042"/>
                  </a:lnTo>
                  <a:lnTo>
                    <a:pt x="328422" y="208026"/>
                  </a:lnTo>
                  <a:lnTo>
                    <a:pt x="327406" y="205994"/>
                  </a:lnTo>
                  <a:lnTo>
                    <a:pt x="326517" y="205994"/>
                  </a:lnTo>
                  <a:lnTo>
                    <a:pt x="325501" y="205105"/>
                  </a:lnTo>
                  <a:lnTo>
                    <a:pt x="325501" y="212979"/>
                  </a:lnTo>
                  <a:lnTo>
                    <a:pt x="322453" y="212979"/>
                  </a:lnTo>
                  <a:lnTo>
                    <a:pt x="322453" y="204089"/>
                  </a:lnTo>
                  <a:lnTo>
                    <a:pt x="10922" y="15240"/>
                  </a:lnTo>
                  <a:lnTo>
                    <a:pt x="8001" y="17272"/>
                  </a:lnTo>
                  <a:lnTo>
                    <a:pt x="0" y="21209"/>
                  </a:lnTo>
                  <a:lnTo>
                    <a:pt x="318516" y="213995"/>
                  </a:lnTo>
                  <a:lnTo>
                    <a:pt x="321564" y="224917"/>
                  </a:lnTo>
                  <a:lnTo>
                    <a:pt x="324065" y="231775"/>
                  </a:lnTo>
                  <a:lnTo>
                    <a:pt x="328460" y="237337"/>
                  </a:lnTo>
                  <a:lnTo>
                    <a:pt x="334365" y="241427"/>
                  </a:lnTo>
                  <a:lnTo>
                    <a:pt x="341376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963" y="1988819"/>
              <a:ext cx="126491" cy="169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5132" y="1932431"/>
              <a:ext cx="175259" cy="370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1212" y="937259"/>
              <a:ext cx="1760220" cy="878205"/>
            </a:xfrm>
            <a:custGeom>
              <a:avLst/>
              <a:gdLst/>
              <a:ahLst/>
              <a:cxnLst/>
              <a:rect l="l" t="t" r="r" b="b"/>
              <a:pathLst>
                <a:path w="1760220" h="878205">
                  <a:moveTo>
                    <a:pt x="207264" y="601980"/>
                  </a:moveTo>
                  <a:lnTo>
                    <a:pt x="181356" y="586740"/>
                  </a:lnTo>
                  <a:lnTo>
                    <a:pt x="181356" y="595884"/>
                  </a:lnTo>
                  <a:lnTo>
                    <a:pt x="187579" y="601980"/>
                  </a:lnTo>
                  <a:lnTo>
                    <a:pt x="207264" y="601980"/>
                  </a:lnTo>
                  <a:close/>
                </a:path>
                <a:path w="1760220" h="878205">
                  <a:moveTo>
                    <a:pt x="416052" y="708660"/>
                  </a:moveTo>
                  <a:lnTo>
                    <a:pt x="21971" y="483108"/>
                  </a:lnTo>
                  <a:lnTo>
                    <a:pt x="0" y="483108"/>
                  </a:lnTo>
                  <a:lnTo>
                    <a:pt x="182118" y="586486"/>
                  </a:lnTo>
                  <a:lnTo>
                    <a:pt x="207010" y="601345"/>
                  </a:lnTo>
                  <a:lnTo>
                    <a:pt x="393192" y="707644"/>
                  </a:lnTo>
                  <a:lnTo>
                    <a:pt x="416052" y="708660"/>
                  </a:lnTo>
                  <a:close/>
                </a:path>
                <a:path w="1760220" h="878205">
                  <a:moveTo>
                    <a:pt x="717804" y="562356"/>
                  </a:moveTo>
                  <a:lnTo>
                    <a:pt x="498602" y="577342"/>
                  </a:lnTo>
                  <a:lnTo>
                    <a:pt x="487680" y="596392"/>
                  </a:lnTo>
                  <a:lnTo>
                    <a:pt x="490080" y="597230"/>
                  </a:lnTo>
                  <a:lnTo>
                    <a:pt x="489966" y="597408"/>
                  </a:lnTo>
                  <a:lnTo>
                    <a:pt x="487045" y="596392"/>
                  </a:lnTo>
                  <a:lnTo>
                    <a:pt x="489966" y="591566"/>
                  </a:lnTo>
                  <a:lnTo>
                    <a:pt x="488950" y="591566"/>
                  </a:lnTo>
                  <a:lnTo>
                    <a:pt x="473976" y="586028"/>
                  </a:lnTo>
                  <a:lnTo>
                    <a:pt x="467753" y="584365"/>
                  </a:lnTo>
                  <a:lnTo>
                    <a:pt x="461264" y="583692"/>
                  </a:lnTo>
                  <a:lnTo>
                    <a:pt x="262128" y="589534"/>
                  </a:lnTo>
                  <a:lnTo>
                    <a:pt x="280035" y="599440"/>
                  </a:lnTo>
                  <a:lnTo>
                    <a:pt x="462280" y="594487"/>
                  </a:lnTo>
                  <a:lnTo>
                    <a:pt x="468122" y="594487"/>
                  </a:lnTo>
                  <a:lnTo>
                    <a:pt x="482092" y="600329"/>
                  </a:lnTo>
                  <a:lnTo>
                    <a:pt x="485013" y="601345"/>
                  </a:lnTo>
                  <a:lnTo>
                    <a:pt x="486029" y="601345"/>
                  </a:lnTo>
                  <a:lnTo>
                    <a:pt x="487045" y="602361"/>
                  </a:lnTo>
                  <a:lnTo>
                    <a:pt x="717804" y="611124"/>
                  </a:lnTo>
                  <a:lnTo>
                    <a:pt x="717804" y="601345"/>
                  </a:lnTo>
                  <a:lnTo>
                    <a:pt x="493903" y="591566"/>
                  </a:lnTo>
                  <a:lnTo>
                    <a:pt x="492582" y="593521"/>
                  </a:lnTo>
                  <a:lnTo>
                    <a:pt x="493649" y="591439"/>
                  </a:lnTo>
                  <a:lnTo>
                    <a:pt x="500507" y="580390"/>
                  </a:lnTo>
                  <a:lnTo>
                    <a:pt x="717804" y="565404"/>
                  </a:lnTo>
                  <a:lnTo>
                    <a:pt x="717804" y="562356"/>
                  </a:lnTo>
                  <a:close/>
                </a:path>
                <a:path w="1760220" h="878205">
                  <a:moveTo>
                    <a:pt x="717804" y="534924"/>
                  </a:moveTo>
                  <a:lnTo>
                    <a:pt x="484886" y="557022"/>
                  </a:lnTo>
                  <a:lnTo>
                    <a:pt x="480949" y="559054"/>
                  </a:lnTo>
                  <a:lnTo>
                    <a:pt x="466979" y="565023"/>
                  </a:lnTo>
                  <a:lnTo>
                    <a:pt x="461137" y="565023"/>
                  </a:lnTo>
                  <a:lnTo>
                    <a:pt x="230339" y="571119"/>
                  </a:lnTo>
                  <a:lnTo>
                    <a:pt x="229108" y="570357"/>
                  </a:lnTo>
                  <a:lnTo>
                    <a:pt x="71247" y="480060"/>
                  </a:lnTo>
                  <a:lnTo>
                    <a:pt x="67183" y="482092"/>
                  </a:lnTo>
                  <a:lnTo>
                    <a:pt x="62230" y="483108"/>
                  </a:lnTo>
                  <a:lnTo>
                    <a:pt x="53340" y="483108"/>
                  </a:lnTo>
                  <a:lnTo>
                    <a:pt x="448564" y="709168"/>
                  </a:lnTo>
                  <a:lnTo>
                    <a:pt x="472440" y="710184"/>
                  </a:lnTo>
                  <a:lnTo>
                    <a:pt x="278765" y="599059"/>
                  </a:lnTo>
                  <a:lnTo>
                    <a:pt x="248564" y="582155"/>
                  </a:lnTo>
                  <a:lnTo>
                    <a:pt x="461137" y="576072"/>
                  </a:lnTo>
                  <a:lnTo>
                    <a:pt x="470027" y="576072"/>
                  </a:lnTo>
                  <a:lnTo>
                    <a:pt x="477901" y="572135"/>
                  </a:lnTo>
                  <a:lnTo>
                    <a:pt x="484886" y="569087"/>
                  </a:lnTo>
                  <a:lnTo>
                    <a:pt x="487807" y="567055"/>
                  </a:lnTo>
                  <a:lnTo>
                    <a:pt x="717804" y="545973"/>
                  </a:lnTo>
                  <a:lnTo>
                    <a:pt x="717804" y="534924"/>
                  </a:lnTo>
                  <a:close/>
                </a:path>
                <a:path w="1760220" h="878205">
                  <a:moveTo>
                    <a:pt x="742188" y="877836"/>
                  </a:moveTo>
                  <a:lnTo>
                    <a:pt x="740156" y="872871"/>
                  </a:lnTo>
                  <a:lnTo>
                    <a:pt x="738251" y="868934"/>
                  </a:lnTo>
                  <a:lnTo>
                    <a:pt x="736219" y="863981"/>
                  </a:lnTo>
                  <a:lnTo>
                    <a:pt x="736219" y="862076"/>
                  </a:lnTo>
                  <a:lnTo>
                    <a:pt x="735203" y="861060"/>
                  </a:lnTo>
                  <a:lnTo>
                    <a:pt x="670687" y="824484"/>
                  </a:lnTo>
                  <a:lnTo>
                    <a:pt x="650748" y="825500"/>
                  </a:lnTo>
                  <a:lnTo>
                    <a:pt x="697484" y="852170"/>
                  </a:lnTo>
                  <a:lnTo>
                    <a:pt x="698500" y="849122"/>
                  </a:lnTo>
                  <a:lnTo>
                    <a:pt x="701421" y="851154"/>
                  </a:lnTo>
                  <a:lnTo>
                    <a:pt x="699389" y="853186"/>
                  </a:lnTo>
                  <a:lnTo>
                    <a:pt x="742188" y="877836"/>
                  </a:lnTo>
                  <a:close/>
                </a:path>
                <a:path w="1760220" h="878205">
                  <a:moveTo>
                    <a:pt x="969264" y="2032"/>
                  </a:moveTo>
                  <a:lnTo>
                    <a:pt x="965327" y="2032"/>
                  </a:lnTo>
                  <a:lnTo>
                    <a:pt x="961263" y="1016"/>
                  </a:lnTo>
                  <a:lnTo>
                    <a:pt x="958342" y="0"/>
                  </a:lnTo>
                  <a:lnTo>
                    <a:pt x="943356" y="353568"/>
                  </a:lnTo>
                  <a:lnTo>
                    <a:pt x="953389" y="353568"/>
                  </a:lnTo>
                  <a:lnTo>
                    <a:pt x="969264" y="2032"/>
                  </a:lnTo>
                  <a:close/>
                </a:path>
                <a:path w="1760220" h="878205">
                  <a:moveTo>
                    <a:pt x="999744" y="353568"/>
                  </a:moveTo>
                  <a:lnTo>
                    <a:pt x="983869" y="0"/>
                  </a:lnTo>
                  <a:lnTo>
                    <a:pt x="976884" y="2032"/>
                  </a:lnTo>
                  <a:lnTo>
                    <a:pt x="973836" y="2032"/>
                  </a:lnTo>
                  <a:lnTo>
                    <a:pt x="988822" y="353568"/>
                  </a:lnTo>
                  <a:lnTo>
                    <a:pt x="999744" y="353568"/>
                  </a:lnTo>
                  <a:close/>
                </a:path>
                <a:path w="1760220" h="878205">
                  <a:moveTo>
                    <a:pt x="1677924" y="588772"/>
                  </a:moveTo>
                  <a:lnTo>
                    <a:pt x="1480185" y="583692"/>
                  </a:lnTo>
                  <a:lnTo>
                    <a:pt x="1471168" y="583692"/>
                  </a:lnTo>
                  <a:lnTo>
                    <a:pt x="1463294" y="586740"/>
                  </a:lnTo>
                  <a:lnTo>
                    <a:pt x="1456309" y="589788"/>
                  </a:lnTo>
                  <a:lnTo>
                    <a:pt x="1453388" y="590804"/>
                  </a:lnTo>
                  <a:lnTo>
                    <a:pt x="1451356" y="590804"/>
                  </a:lnTo>
                  <a:lnTo>
                    <a:pt x="1454277" y="595884"/>
                  </a:lnTo>
                  <a:lnTo>
                    <a:pt x="1453756" y="596163"/>
                  </a:lnTo>
                  <a:lnTo>
                    <a:pt x="1450975" y="591439"/>
                  </a:lnTo>
                  <a:lnTo>
                    <a:pt x="1443990" y="578358"/>
                  </a:lnTo>
                  <a:lnTo>
                    <a:pt x="1442974" y="577342"/>
                  </a:lnTo>
                  <a:lnTo>
                    <a:pt x="1223772" y="562356"/>
                  </a:lnTo>
                  <a:lnTo>
                    <a:pt x="1223772" y="565404"/>
                  </a:lnTo>
                  <a:lnTo>
                    <a:pt x="1441958" y="580390"/>
                  </a:lnTo>
                  <a:lnTo>
                    <a:pt x="1447596" y="590842"/>
                  </a:lnTo>
                  <a:lnTo>
                    <a:pt x="1223772" y="599948"/>
                  </a:lnTo>
                  <a:lnTo>
                    <a:pt x="1223772" y="611124"/>
                  </a:lnTo>
                  <a:lnTo>
                    <a:pt x="1454277" y="601980"/>
                  </a:lnTo>
                  <a:lnTo>
                    <a:pt x="1456309" y="600964"/>
                  </a:lnTo>
                  <a:lnTo>
                    <a:pt x="1457325" y="600964"/>
                  </a:lnTo>
                  <a:lnTo>
                    <a:pt x="1460246" y="599948"/>
                  </a:lnTo>
                  <a:lnTo>
                    <a:pt x="1467231" y="596900"/>
                  </a:lnTo>
                  <a:lnTo>
                    <a:pt x="1473200" y="593852"/>
                  </a:lnTo>
                  <a:lnTo>
                    <a:pt x="1480185" y="593852"/>
                  </a:lnTo>
                  <a:lnTo>
                    <a:pt x="1660017" y="598932"/>
                  </a:lnTo>
                  <a:lnTo>
                    <a:pt x="1677924" y="588772"/>
                  </a:lnTo>
                  <a:close/>
                </a:path>
                <a:path w="1760220" h="878205">
                  <a:moveTo>
                    <a:pt x="1709928" y="571119"/>
                  </a:moveTo>
                  <a:lnTo>
                    <a:pt x="1481328" y="565023"/>
                  </a:lnTo>
                  <a:lnTo>
                    <a:pt x="1474343" y="565023"/>
                  </a:lnTo>
                  <a:lnTo>
                    <a:pt x="1468374" y="562102"/>
                  </a:lnTo>
                  <a:lnTo>
                    <a:pt x="1461389" y="559054"/>
                  </a:lnTo>
                  <a:lnTo>
                    <a:pt x="1458341" y="558038"/>
                  </a:lnTo>
                  <a:lnTo>
                    <a:pt x="1457452" y="557022"/>
                  </a:lnTo>
                  <a:lnTo>
                    <a:pt x="1454404" y="557022"/>
                  </a:lnTo>
                  <a:lnTo>
                    <a:pt x="1223772" y="534924"/>
                  </a:lnTo>
                  <a:lnTo>
                    <a:pt x="1223772" y="545973"/>
                  </a:lnTo>
                  <a:lnTo>
                    <a:pt x="1454404" y="568071"/>
                  </a:lnTo>
                  <a:lnTo>
                    <a:pt x="1456436" y="569087"/>
                  </a:lnTo>
                  <a:lnTo>
                    <a:pt x="1464310" y="572135"/>
                  </a:lnTo>
                  <a:lnTo>
                    <a:pt x="1472311" y="576072"/>
                  </a:lnTo>
                  <a:lnTo>
                    <a:pt x="1480312" y="576072"/>
                  </a:lnTo>
                  <a:lnTo>
                    <a:pt x="1692021" y="582168"/>
                  </a:lnTo>
                  <a:lnTo>
                    <a:pt x="1709928" y="571119"/>
                  </a:lnTo>
                  <a:close/>
                </a:path>
                <a:path w="1760220" h="878205">
                  <a:moveTo>
                    <a:pt x="1760220" y="585216"/>
                  </a:moveTo>
                  <a:lnTo>
                    <a:pt x="1732788" y="601980"/>
                  </a:lnTo>
                  <a:lnTo>
                    <a:pt x="1754124" y="601980"/>
                  </a:lnTo>
                  <a:lnTo>
                    <a:pt x="1760220" y="595630"/>
                  </a:lnTo>
                  <a:lnTo>
                    <a:pt x="1760220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1761743"/>
              <a:ext cx="169164" cy="990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092" y="1264970"/>
              <a:ext cx="3340735" cy="593090"/>
            </a:xfrm>
            <a:custGeom>
              <a:avLst/>
              <a:gdLst/>
              <a:ahLst/>
              <a:cxnLst/>
              <a:rect l="l" t="t" r="r" b="b"/>
              <a:pathLst>
                <a:path w="3340735" h="593089">
                  <a:moveTo>
                    <a:pt x="1780032" y="380949"/>
                  </a:moveTo>
                  <a:lnTo>
                    <a:pt x="1385697" y="155397"/>
                  </a:lnTo>
                  <a:lnTo>
                    <a:pt x="1403223" y="155397"/>
                  </a:lnTo>
                  <a:lnTo>
                    <a:pt x="1408303" y="154381"/>
                  </a:lnTo>
                  <a:lnTo>
                    <a:pt x="1434084" y="124790"/>
                  </a:lnTo>
                  <a:lnTo>
                    <a:pt x="1423162" y="124790"/>
                  </a:lnTo>
                  <a:lnTo>
                    <a:pt x="1420241" y="132422"/>
                  </a:lnTo>
                  <a:lnTo>
                    <a:pt x="1414932" y="138684"/>
                  </a:lnTo>
                  <a:lnTo>
                    <a:pt x="1407756" y="142925"/>
                  </a:lnTo>
                  <a:lnTo>
                    <a:pt x="1399286" y="144475"/>
                  </a:lnTo>
                  <a:lnTo>
                    <a:pt x="1314958" y="144475"/>
                  </a:lnTo>
                  <a:lnTo>
                    <a:pt x="1306957" y="141554"/>
                  </a:lnTo>
                  <a:lnTo>
                    <a:pt x="1300988" y="136601"/>
                  </a:lnTo>
                  <a:lnTo>
                    <a:pt x="1294003" y="136601"/>
                  </a:lnTo>
                  <a:lnTo>
                    <a:pt x="1294003" y="135585"/>
                  </a:lnTo>
                  <a:lnTo>
                    <a:pt x="1291082" y="135585"/>
                  </a:lnTo>
                  <a:lnTo>
                    <a:pt x="1291082" y="130759"/>
                  </a:lnTo>
                  <a:lnTo>
                    <a:pt x="1296035" y="130759"/>
                  </a:lnTo>
                  <a:lnTo>
                    <a:pt x="1294003" y="127711"/>
                  </a:lnTo>
                  <a:lnTo>
                    <a:pt x="1292098" y="122758"/>
                  </a:lnTo>
                  <a:lnTo>
                    <a:pt x="1291082" y="118821"/>
                  </a:lnTo>
                  <a:lnTo>
                    <a:pt x="1280160" y="118821"/>
                  </a:lnTo>
                  <a:lnTo>
                    <a:pt x="1284986" y="133273"/>
                  </a:lnTo>
                  <a:lnTo>
                    <a:pt x="1294396" y="144881"/>
                  </a:lnTo>
                  <a:lnTo>
                    <a:pt x="1307350" y="152603"/>
                  </a:lnTo>
                  <a:lnTo>
                    <a:pt x="1322832" y="155397"/>
                  </a:lnTo>
                  <a:lnTo>
                    <a:pt x="1380744" y="155397"/>
                  </a:lnTo>
                  <a:lnTo>
                    <a:pt x="1774063" y="380949"/>
                  </a:lnTo>
                  <a:lnTo>
                    <a:pt x="1780032" y="380949"/>
                  </a:lnTo>
                  <a:close/>
                </a:path>
                <a:path w="3340735" h="593089">
                  <a:moveTo>
                    <a:pt x="2058924" y="141427"/>
                  </a:moveTo>
                  <a:lnTo>
                    <a:pt x="2038096" y="140411"/>
                  </a:lnTo>
                  <a:lnTo>
                    <a:pt x="2038985" y="145364"/>
                  </a:lnTo>
                  <a:lnTo>
                    <a:pt x="2028063" y="145364"/>
                  </a:lnTo>
                  <a:lnTo>
                    <a:pt x="2028063" y="140411"/>
                  </a:lnTo>
                  <a:lnTo>
                    <a:pt x="1310005" y="108534"/>
                  </a:lnTo>
                  <a:lnTo>
                    <a:pt x="1304036" y="108534"/>
                  </a:lnTo>
                  <a:lnTo>
                    <a:pt x="1292098" y="107518"/>
                  </a:lnTo>
                  <a:lnTo>
                    <a:pt x="1292098" y="117551"/>
                  </a:lnTo>
                  <a:lnTo>
                    <a:pt x="1281303" y="117551"/>
                  </a:lnTo>
                  <a:lnTo>
                    <a:pt x="1281303" y="107518"/>
                  </a:lnTo>
                  <a:lnTo>
                    <a:pt x="11938" y="51765"/>
                  </a:lnTo>
                  <a:lnTo>
                    <a:pt x="4953" y="55702"/>
                  </a:lnTo>
                  <a:lnTo>
                    <a:pt x="4953" y="58750"/>
                  </a:lnTo>
                  <a:lnTo>
                    <a:pt x="3048" y="60782"/>
                  </a:lnTo>
                  <a:lnTo>
                    <a:pt x="1016" y="61671"/>
                  </a:lnTo>
                  <a:lnTo>
                    <a:pt x="0" y="61671"/>
                  </a:lnTo>
                  <a:lnTo>
                    <a:pt x="1280287" y="117551"/>
                  </a:lnTo>
                  <a:lnTo>
                    <a:pt x="1291209" y="118440"/>
                  </a:lnTo>
                  <a:lnTo>
                    <a:pt x="1405382" y="123520"/>
                  </a:lnTo>
                  <a:lnTo>
                    <a:pt x="1405382" y="122504"/>
                  </a:lnTo>
                  <a:lnTo>
                    <a:pt x="1406398" y="121488"/>
                  </a:lnTo>
                  <a:lnTo>
                    <a:pt x="1406398" y="120472"/>
                  </a:lnTo>
                  <a:lnTo>
                    <a:pt x="1411351" y="120472"/>
                  </a:lnTo>
                  <a:lnTo>
                    <a:pt x="1411351" y="123520"/>
                  </a:lnTo>
                  <a:lnTo>
                    <a:pt x="1423289" y="124409"/>
                  </a:lnTo>
                  <a:lnTo>
                    <a:pt x="1434211" y="124409"/>
                  </a:lnTo>
                  <a:lnTo>
                    <a:pt x="2058924" y="152349"/>
                  </a:lnTo>
                  <a:lnTo>
                    <a:pt x="2058924" y="141427"/>
                  </a:lnTo>
                  <a:close/>
                </a:path>
                <a:path w="3340735" h="593089">
                  <a:moveTo>
                    <a:pt x="2103120" y="42621"/>
                  </a:moveTo>
                  <a:lnTo>
                    <a:pt x="2009203" y="40716"/>
                  </a:lnTo>
                  <a:lnTo>
                    <a:pt x="1671116" y="33858"/>
                  </a:lnTo>
                  <a:lnTo>
                    <a:pt x="1195298" y="24206"/>
                  </a:lnTo>
                  <a:lnTo>
                    <a:pt x="1051293" y="21285"/>
                  </a:lnTo>
                  <a:lnTo>
                    <a:pt x="907300" y="18364"/>
                  </a:lnTo>
                  <a:lnTo>
                    <a:pt x="1473" y="0"/>
                  </a:lnTo>
                  <a:lnTo>
                    <a:pt x="3429" y="965"/>
                  </a:lnTo>
                  <a:lnTo>
                    <a:pt x="4445" y="1854"/>
                  </a:lnTo>
                  <a:lnTo>
                    <a:pt x="5461" y="2870"/>
                  </a:lnTo>
                  <a:lnTo>
                    <a:pt x="5461" y="10617"/>
                  </a:lnTo>
                  <a:lnTo>
                    <a:pt x="618236" y="23190"/>
                  </a:lnTo>
                  <a:lnTo>
                    <a:pt x="618236" y="18364"/>
                  </a:lnTo>
                  <a:lnTo>
                    <a:pt x="629158" y="18364"/>
                  </a:lnTo>
                  <a:lnTo>
                    <a:pt x="629158" y="23190"/>
                  </a:lnTo>
                  <a:lnTo>
                    <a:pt x="660908" y="24206"/>
                  </a:lnTo>
                  <a:lnTo>
                    <a:pt x="660908" y="18364"/>
                  </a:lnTo>
                  <a:lnTo>
                    <a:pt x="671830" y="18364"/>
                  </a:lnTo>
                  <a:lnTo>
                    <a:pt x="671830" y="24206"/>
                  </a:lnTo>
                  <a:lnTo>
                    <a:pt x="832739" y="27127"/>
                  </a:lnTo>
                  <a:lnTo>
                    <a:pt x="832739" y="21285"/>
                  </a:lnTo>
                  <a:lnTo>
                    <a:pt x="843661" y="21285"/>
                  </a:lnTo>
                  <a:lnTo>
                    <a:pt x="843661" y="27127"/>
                  </a:lnTo>
                  <a:lnTo>
                    <a:pt x="875538" y="28016"/>
                  </a:lnTo>
                  <a:lnTo>
                    <a:pt x="875538" y="24206"/>
                  </a:lnTo>
                  <a:lnTo>
                    <a:pt x="886460" y="24206"/>
                  </a:lnTo>
                  <a:lnTo>
                    <a:pt x="886460" y="28016"/>
                  </a:lnTo>
                  <a:lnTo>
                    <a:pt x="1280668" y="36779"/>
                  </a:lnTo>
                  <a:lnTo>
                    <a:pt x="1280668" y="33858"/>
                  </a:lnTo>
                  <a:lnTo>
                    <a:pt x="1291590" y="33858"/>
                  </a:lnTo>
                  <a:lnTo>
                    <a:pt x="1291590" y="36779"/>
                  </a:lnTo>
                  <a:lnTo>
                    <a:pt x="1619377" y="43637"/>
                  </a:lnTo>
                  <a:lnTo>
                    <a:pt x="1619377" y="40716"/>
                  </a:lnTo>
                  <a:lnTo>
                    <a:pt x="1625346" y="40716"/>
                  </a:lnTo>
                  <a:lnTo>
                    <a:pt x="1625346" y="43637"/>
                  </a:lnTo>
                  <a:lnTo>
                    <a:pt x="2001774" y="51384"/>
                  </a:lnTo>
                  <a:lnTo>
                    <a:pt x="2001774" y="48463"/>
                  </a:lnTo>
                  <a:lnTo>
                    <a:pt x="2006727" y="48463"/>
                  </a:lnTo>
                  <a:lnTo>
                    <a:pt x="2006727" y="51384"/>
                  </a:lnTo>
                  <a:lnTo>
                    <a:pt x="2026666" y="51384"/>
                  </a:lnTo>
                  <a:lnTo>
                    <a:pt x="2026666" y="48463"/>
                  </a:lnTo>
                  <a:lnTo>
                    <a:pt x="2026666" y="45542"/>
                  </a:lnTo>
                  <a:lnTo>
                    <a:pt x="2037588" y="45542"/>
                  </a:lnTo>
                  <a:lnTo>
                    <a:pt x="2037588" y="52273"/>
                  </a:lnTo>
                  <a:lnTo>
                    <a:pt x="2090166" y="53289"/>
                  </a:lnTo>
                  <a:lnTo>
                    <a:pt x="2098167" y="45542"/>
                  </a:lnTo>
                  <a:lnTo>
                    <a:pt x="2103120" y="42621"/>
                  </a:lnTo>
                  <a:close/>
                </a:path>
                <a:path w="3340735" h="593089">
                  <a:moveTo>
                    <a:pt x="2644140" y="496773"/>
                  </a:moveTo>
                  <a:lnTo>
                    <a:pt x="2639187" y="496773"/>
                  </a:lnTo>
                  <a:lnTo>
                    <a:pt x="2586101" y="527380"/>
                  </a:lnTo>
                  <a:lnTo>
                    <a:pt x="2584069" y="522427"/>
                  </a:lnTo>
                  <a:lnTo>
                    <a:pt x="2583396" y="521106"/>
                  </a:lnTo>
                  <a:lnTo>
                    <a:pt x="2583688" y="520903"/>
                  </a:lnTo>
                  <a:lnTo>
                    <a:pt x="2584704" y="522935"/>
                  </a:lnTo>
                  <a:lnTo>
                    <a:pt x="2630424" y="497789"/>
                  </a:lnTo>
                  <a:lnTo>
                    <a:pt x="2610485" y="496773"/>
                  </a:lnTo>
                  <a:lnTo>
                    <a:pt x="2548001" y="531571"/>
                  </a:lnTo>
                  <a:lnTo>
                    <a:pt x="2548001" y="532587"/>
                  </a:lnTo>
                  <a:lnTo>
                    <a:pt x="2546985" y="534492"/>
                  </a:lnTo>
                  <a:lnTo>
                    <a:pt x="2546985" y="535508"/>
                  </a:lnTo>
                  <a:lnTo>
                    <a:pt x="2543048" y="543128"/>
                  </a:lnTo>
                  <a:lnTo>
                    <a:pt x="2542032" y="547065"/>
                  </a:lnTo>
                  <a:lnTo>
                    <a:pt x="2581948" y="525310"/>
                  </a:lnTo>
                  <a:lnTo>
                    <a:pt x="2586101" y="530301"/>
                  </a:lnTo>
                  <a:lnTo>
                    <a:pt x="2644140" y="496773"/>
                  </a:lnTo>
                  <a:close/>
                </a:path>
                <a:path w="3340735" h="593089">
                  <a:moveTo>
                    <a:pt x="2680716" y="499313"/>
                  </a:moveTo>
                  <a:lnTo>
                    <a:pt x="2660777" y="498297"/>
                  </a:lnTo>
                  <a:lnTo>
                    <a:pt x="2527554" y="573112"/>
                  </a:lnTo>
                  <a:lnTo>
                    <a:pt x="2519553" y="586943"/>
                  </a:lnTo>
                  <a:lnTo>
                    <a:pt x="2514600" y="592785"/>
                  </a:lnTo>
                  <a:lnTo>
                    <a:pt x="2680716" y="499313"/>
                  </a:lnTo>
                  <a:close/>
                </a:path>
                <a:path w="3340735" h="593089">
                  <a:moveTo>
                    <a:pt x="3243072" y="155397"/>
                  </a:moveTo>
                  <a:lnTo>
                    <a:pt x="3238119" y="155397"/>
                  </a:lnTo>
                  <a:lnTo>
                    <a:pt x="2842260" y="380949"/>
                  </a:lnTo>
                  <a:lnTo>
                    <a:pt x="2848229" y="380949"/>
                  </a:lnTo>
                  <a:lnTo>
                    <a:pt x="3243072" y="155397"/>
                  </a:lnTo>
                  <a:close/>
                </a:path>
                <a:path w="3340735" h="593089">
                  <a:moveTo>
                    <a:pt x="3281172" y="155397"/>
                  </a:moveTo>
                  <a:lnTo>
                    <a:pt x="3259201" y="155397"/>
                  </a:lnTo>
                  <a:lnTo>
                    <a:pt x="2865120" y="380949"/>
                  </a:lnTo>
                  <a:lnTo>
                    <a:pt x="2887980" y="379933"/>
                  </a:lnTo>
                  <a:lnTo>
                    <a:pt x="3074162" y="273634"/>
                  </a:lnTo>
                  <a:lnTo>
                    <a:pt x="3101086" y="257759"/>
                  </a:lnTo>
                  <a:lnTo>
                    <a:pt x="3281172" y="155397"/>
                  </a:lnTo>
                  <a:close/>
                </a:path>
                <a:path w="3340735" h="593089">
                  <a:moveTo>
                    <a:pt x="3334512" y="135585"/>
                  </a:moveTo>
                  <a:lnTo>
                    <a:pt x="3318637" y="135585"/>
                  </a:lnTo>
                  <a:lnTo>
                    <a:pt x="3313684" y="140411"/>
                  </a:lnTo>
                  <a:lnTo>
                    <a:pt x="3305683" y="144221"/>
                  </a:lnTo>
                  <a:lnTo>
                    <a:pt x="3221355" y="144221"/>
                  </a:lnTo>
                  <a:lnTo>
                    <a:pt x="3212935" y="142709"/>
                  </a:lnTo>
                  <a:lnTo>
                    <a:pt x="3205810" y="138569"/>
                  </a:lnTo>
                  <a:lnTo>
                    <a:pt x="3200501" y="132435"/>
                  </a:lnTo>
                  <a:lnTo>
                    <a:pt x="3197606" y="124917"/>
                  </a:lnTo>
                  <a:lnTo>
                    <a:pt x="3186684" y="124917"/>
                  </a:lnTo>
                  <a:lnTo>
                    <a:pt x="3209366" y="152387"/>
                  </a:lnTo>
                  <a:lnTo>
                    <a:pt x="3051048" y="242646"/>
                  </a:lnTo>
                  <a:lnTo>
                    <a:pt x="3033141" y="253568"/>
                  </a:lnTo>
                  <a:lnTo>
                    <a:pt x="3001391" y="271348"/>
                  </a:lnTo>
                  <a:lnTo>
                    <a:pt x="2807208" y="382473"/>
                  </a:lnTo>
                  <a:lnTo>
                    <a:pt x="2830068" y="381457"/>
                  </a:lnTo>
                  <a:lnTo>
                    <a:pt x="3226308" y="155397"/>
                  </a:lnTo>
                  <a:lnTo>
                    <a:pt x="3217291" y="155397"/>
                  </a:lnTo>
                  <a:lnTo>
                    <a:pt x="3213354" y="154381"/>
                  </a:lnTo>
                  <a:lnTo>
                    <a:pt x="3210941" y="153136"/>
                  </a:lnTo>
                  <a:lnTo>
                    <a:pt x="3212465" y="153873"/>
                  </a:lnTo>
                  <a:lnTo>
                    <a:pt x="3297809" y="153873"/>
                  </a:lnTo>
                  <a:lnTo>
                    <a:pt x="3308680" y="152501"/>
                  </a:lnTo>
                  <a:lnTo>
                    <a:pt x="3318726" y="148691"/>
                  </a:lnTo>
                  <a:lnTo>
                    <a:pt x="3327489" y="142900"/>
                  </a:lnTo>
                  <a:lnTo>
                    <a:pt x="3334512" y="135585"/>
                  </a:lnTo>
                  <a:close/>
                </a:path>
                <a:path w="3340735" h="593089">
                  <a:moveTo>
                    <a:pt x="3340608" y="117297"/>
                  </a:moveTo>
                  <a:lnTo>
                    <a:pt x="3329813" y="118313"/>
                  </a:lnTo>
                  <a:lnTo>
                    <a:pt x="3328797" y="122250"/>
                  </a:lnTo>
                  <a:lnTo>
                    <a:pt x="3326765" y="126187"/>
                  </a:lnTo>
                  <a:lnTo>
                    <a:pt x="3323844" y="130124"/>
                  </a:lnTo>
                  <a:lnTo>
                    <a:pt x="3334766" y="130124"/>
                  </a:lnTo>
                  <a:lnTo>
                    <a:pt x="3334766" y="134061"/>
                  </a:lnTo>
                  <a:lnTo>
                    <a:pt x="3337687" y="129108"/>
                  </a:lnTo>
                  <a:lnTo>
                    <a:pt x="3339592" y="123139"/>
                  </a:lnTo>
                  <a:lnTo>
                    <a:pt x="3340608" y="117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2555" y="1264919"/>
              <a:ext cx="103631" cy="76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8836" y="1283207"/>
              <a:ext cx="4004310" cy="134620"/>
            </a:xfrm>
            <a:custGeom>
              <a:avLst/>
              <a:gdLst/>
              <a:ahLst/>
              <a:cxnLst/>
              <a:rect l="l" t="t" r="r" b="b"/>
              <a:pathLst>
                <a:path w="4004309" h="134619">
                  <a:moveTo>
                    <a:pt x="225552" y="3048"/>
                  </a:moveTo>
                  <a:lnTo>
                    <a:pt x="214630" y="3048"/>
                  </a:lnTo>
                  <a:lnTo>
                    <a:pt x="214630" y="18034"/>
                  </a:lnTo>
                  <a:lnTo>
                    <a:pt x="53594" y="13970"/>
                  </a:lnTo>
                  <a:lnTo>
                    <a:pt x="53594" y="0"/>
                  </a:lnTo>
                  <a:lnTo>
                    <a:pt x="42672" y="0"/>
                  </a:lnTo>
                  <a:lnTo>
                    <a:pt x="42672" y="21971"/>
                  </a:lnTo>
                  <a:lnTo>
                    <a:pt x="45593" y="24003"/>
                  </a:lnTo>
                  <a:lnTo>
                    <a:pt x="222504" y="28956"/>
                  </a:lnTo>
                  <a:lnTo>
                    <a:pt x="224536" y="26924"/>
                  </a:lnTo>
                  <a:lnTo>
                    <a:pt x="225552" y="24892"/>
                  </a:lnTo>
                  <a:lnTo>
                    <a:pt x="225552" y="3048"/>
                  </a:lnTo>
                  <a:close/>
                </a:path>
                <a:path w="4004309" h="134619">
                  <a:moveTo>
                    <a:pt x="268224" y="5969"/>
                  </a:moveTo>
                  <a:lnTo>
                    <a:pt x="257302" y="5969"/>
                  </a:lnTo>
                  <a:lnTo>
                    <a:pt x="257302" y="42418"/>
                  </a:lnTo>
                  <a:lnTo>
                    <a:pt x="10922" y="33655"/>
                  </a:lnTo>
                  <a:lnTo>
                    <a:pt x="10922" y="0"/>
                  </a:lnTo>
                  <a:lnTo>
                    <a:pt x="0" y="0"/>
                  </a:lnTo>
                  <a:lnTo>
                    <a:pt x="0" y="37592"/>
                  </a:lnTo>
                  <a:lnTo>
                    <a:pt x="10922" y="38481"/>
                  </a:lnTo>
                  <a:lnTo>
                    <a:pt x="10922" y="43434"/>
                  </a:lnTo>
                  <a:lnTo>
                    <a:pt x="4953" y="43434"/>
                  </a:lnTo>
                  <a:lnTo>
                    <a:pt x="264287" y="53340"/>
                  </a:lnTo>
                  <a:lnTo>
                    <a:pt x="268224" y="49403"/>
                  </a:lnTo>
                  <a:lnTo>
                    <a:pt x="268224" y="5969"/>
                  </a:lnTo>
                  <a:close/>
                </a:path>
                <a:path w="4004309" h="134619">
                  <a:moveTo>
                    <a:pt x="673608" y="15240"/>
                  </a:moveTo>
                  <a:lnTo>
                    <a:pt x="662940" y="15240"/>
                  </a:lnTo>
                  <a:lnTo>
                    <a:pt x="662940" y="99060"/>
                  </a:lnTo>
                  <a:lnTo>
                    <a:pt x="673608" y="99060"/>
                  </a:lnTo>
                  <a:lnTo>
                    <a:pt x="673608" y="15240"/>
                  </a:lnTo>
                  <a:close/>
                </a:path>
                <a:path w="4004309" h="134619">
                  <a:moveTo>
                    <a:pt x="1420368" y="121539"/>
                  </a:moveTo>
                  <a:lnTo>
                    <a:pt x="1418463" y="34417"/>
                  </a:lnTo>
                  <a:lnTo>
                    <a:pt x="1418463" y="27432"/>
                  </a:lnTo>
                  <a:lnTo>
                    <a:pt x="1408176" y="27432"/>
                  </a:lnTo>
                  <a:lnTo>
                    <a:pt x="1408176" y="33401"/>
                  </a:lnTo>
                  <a:lnTo>
                    <a:pt x="1410081" y="121539"/>
                  </a:lnTo>
                  <a:lnTo>
                    <a:pt x="1410081" y="126492"/>
                  </a:lnTo>
                  <a:lnTo>
                    <a:pt x="1420368" y="126492"/>
                  </a:lnTo>
                  <a:lnTo>
                    <a:pt x="1420368" y="121539"/>
                  </a:lnTo>
                  <a:close/>
                </a:path>
                <a:path w="4004309" h="134619">
                  <a:moveTo>
                    <a:pt x="2722499" y="99568"/>
                  </a:moveTo>
                  <a:lnTo>
                    <a:pt x="2721445" y="99568"/>
                  </a:lnTo>
                  <a:lnTo>
                    <a:pt x="2713482" y="99568"/>
                  </a:lnTo>
                  <a:lnTo>
                    <a:pt x="2713482" y="96647"/>
                  </a:lnTo>
                  <a:lnTo>
                    <a:pt x="2713482" y="89789"/>
                  </a:lnTo>
                  <a:lnTo>
                    <a:pt x="2695702" y="90678"/>
                  </a:lnTo>
                  <a:lnTo>
                    <a:pt x="2695702" y="96647"/>
                  </a:lnTo>
                  <a:lnTo>
                    <a:pt x="2689733" y="96647"/>
                  </a:lnTo>
                  <a:lnTo>
                    <a:pt x="2689733" y="90678"/>
                  </a:lnTo>
                  <a:lnTo>
                    <a:pt x="1977898" y="122301"/>
                  </a:lnTo>
                  <a:lnTo>
                    <a:pt x="1977898" y="127254"/>
                  </a:lnTo>
                  <a:lnTo>
                    <a:pt x="1966976" y="127254"/>
                  </a:lnTo>
                  <a:lnTo>
                    <a:pt x="1966976" y="122301"/>
                  </a:lnTo>
                  <a:lnTo>
                    <a:pt x="1946148" y="123317"/>
                  </a:lnTo>
                  <a:lnTo>
                    <a:pt x="1946148" y="134112"/>
                  </a:lnTo>
                  <a:lnTo>
                    <a:pt x="2101037" y="127254"/>
                  </a:lnTo>
                  <a:lnTo>
                    <a:pt x="2568575" y="106553"/>
                  </a:lnTo>
                  <a:lnTo>
                    <a:pt x="2579497" y="106553"/>
                  </a:lnTo>
                  <a:lnTo>
                    <a:pt x="2596388" y="105537"/>
                  </a:lnTo>
                  <a:lnTo>
                    <a:pt x="2596388" y="101600"/>
                  </a:lnTo>
                  <a:lnTo>
                    <a:pt x="2601341" y="101600"/>
                  </a:lnTo>
                  <a:lnTo>
                    <a:pt x="2601341" y="103505"/>
                  </a:lnTo>
                  <a:lnTo>
                    <a:pt x="2602357" y="104521"/>
                  </a:lnTo>
                  <a:lnTo>
                    <a:pt x="2602357" y="105537"/>
                  </a:lnTo>
                  <a:lnTo>
                    <a:pt x="2689161" y="101600"/>
                  </a:lnTo>
                  <a:lnTo>
                    <a:pt x="2711577" y="100584"/>
                  </a:lnTo>
                  <a:lnTo>
                    <a:pt x="2722499" y="99568"/>
                  </a:lnTo>
                  <a:close/>
                </a:path>
                <a:path w="4004309" h="134619">
                  <a:moveTo>
                    <a:pt x="4004056" y="44373"/>
                  </a:moveTo>
                  <a:lnTo>
                    <a:pt x="4001135" y="43434"/>
                  </a:lnTo>
                  <a:lnTo>
                    <a:pt x="4000119" y="41402"/>
                  </a:lnTo>
                  <a:lnTo>
                    <a:pt x="4000119" y="38481"/>
                  </a:lnTo>
                  <a:lnTo>
                    <a:pt x="3993134" y="33528"/>
                  </a:lnTo>
                  <a:lnTo>
                    <a:pt x="2724404" y="89789"/>
                  </a:lnTo>
                  <a:lnTo>
                    <a:pt x="2724391" y="99453"/>
                  </a:lnTo>
                  <a:lnTo>
                    <a:pt x="4004056" y="44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2444" y="870203"/>
              <a:ext cx="3429000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58568" y="1296923"/>
              <a:ext cx="2365375" cy="935990"/>
            </a:xfrm>
            <a:custGeom>
              <a:avLst/>
              <a:gdLst/>
              <a:ahLst/>
              <a:cxnLst/>
              <a:rect l="l" t="t" r="r" b="b"/>
              <a:pathLst>
                <a:path w="2365375" h="935989">
                  <a:moveTo>
                    <a:pt x="630936" y="25400"/>
                  </a:moveTo>
                  <a:lnTo>
                    <a:pt x="620014" y="24384"/>
                  </a:lnTo>
                  <a:lnTo>
                    <a:pt x="35814" y="0"/>
                  </a:lnTo>
                  <a:lnTo>
                    <a:pt x="6985" y="18288"/>
                  </a:lnTo>
                  <a:lnTo>
                    <a:pt x="0" y="22352"/>
                  </a:lnTo>
                  <a:lnTo>
                    <a:pt x="2921" y="27432"/>
                  </a:lnTo>
                  <a:lnTo>
                    <a:pt x="13970" y="19304"/>
                  </a:lnTo>
                  <a:lnTo>
                    <a:pt x="36703" y="5080"/>
                  </a:lnTo>
                  <a:lnTo>
                    <a:pt x="622935" y="30480"/>
                  </a:lnTo>
                  <a:lnTo>
                    <a:pt x="630936" y="30480"/>
                  </a:lnTo>
                  <a:lnTo>
                    <a:pt x="630936" y="25400"/>
                  </a:lnTo>
                  <a:close/>
                </a:path>
                <a:path w="2365375" h="935989">
                  <a:moveTo>
                    <a:pt x="2365248" y="933704"/>
                  </a:moveTo>
                  <a:lnTo>
                    <a:pt x="2358263" y="918972"/>
                  </a:lnTo>
                  <a:lnTo>
                    <a:pt x="2343277" y="885444"/>
                  </a:lnTo>
                  <a:lnTo>
                    <a:pt x="2318004" y="885444"/>
                  </a:lnTo>
                  <a:lnTo>
                    <a:pt x="2318004" y="778764"/>
                  </a:lnTo>
                  <a:lnTo>
                    <a:pt x="2311908" y="778764"/>
                  </a:lnTo>
                  <a:lnTo>
                    <a:pt x="2311908" y="885444"/>
                  </a:lnTo>
                  <a:lnTo>
                    <a:pt x="2286127" y="885444"/>
                  </a:lnTo>
                  <a:lnTo>
                    <a:pt x="2269109" y="921004"/>
                  </a:lnTo>
                  <a:lnTo>
                    <a:pt x="2263140" y="931799"/>
                  </a:lnTo>
                  <a:lnTo>
                    <a:pt x="2268093" y="933704"/>
                  </a:lnTo>
                  <a:lnTo>
                    <a:pt x="2270125" y="928878"/>
                  </a:lnTo>
                  <a:lnTo>
                    <a:pt x="2289175" y="891413"/>
                  </a:lnTo>
                  <a:lnTo>
                    <a:pt x="2339213" y="891413"/>
                  </a:lnTo>
                  <a:lnTo>
                    <a:pt x="2357247" y="928878"/>
                  </a:lnTo>
                  <a:lnTo>
                    <a:pt x="2360295" y="935736"/>
                  </a:lnTo>
                  <a:lnTo>
                    <a:pt x="2365248" y="933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3595" y="1776983"/>
              <a:ext cx="320675" cy="324485"/>
            </a:xfrm>
            <a:custGeom>
              <a:avLst/>
              <a:gdLst/>
              <a:ahLst/>
              <a:cxnLst/>
              <a:rect l="l" t="t" r="r" b="b"/>
              <a:pathLst>
                <a:path w="320675" h="324485">
                  <a:moveTo>
                    <a:pt x="160020" y="0"/>
                  </a:moveTo>
                  <a:lnTo>
                    <a:pt x="160020" y="324357"/>
                  </a:lnTo>
                </a:path>
                <a:path w="320675" h="324485">
                  <a:moveTo>
                    <a:pt x="0" y="161543"/>
                  </a:moveTo>
                  <a:lnTo>
                    <a:pt x="320167" y="16154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6427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66762" y="1758732"/>
            <a:ext cx="7810474" cy="1626035"/>
          </a:xfrm>
          <a:prstGeom prst="rect">
            <a:avLst/>
          </a:prstGeom>
        </p:spPr>
        <p:txBody>
          <a:bodyPr vert="horz" wrap="square" lIns="0" tIns="147269" rIns="0" bIns="0" rtlCol="0">
            <a:spAutoFit/>
          </a:bodyPr>
          <a:lstStyle/>
          <a:p>
            <a:pPr marL="12065" marR="5080" indent="635" algn="ctr">
              <a:lnSpc>
                <a:spcPct val="100200"/>
              </a:lnSpc>
              <a:spcBef>
                <a:spcPts val="95"/>
              </a:spcBef>
              <a:tabLst>
                <a:tab pos="481330" algn="l"/>
              </a:tabLst>
            </a:pPr>
            <a:r>
              <a:rPr lang="fr-FR" sz="1600" b="1" dirty="0"/>
              <a:t>CONCLUSION</a:t>
            </a:r>
            <a:br>
              <a:rPr lang="fr-FR" sz="1100" dirty="0"/>
            </a:br>
            <a:br>
              <a:rPr lang="fr-FR" sz="1400" dirty="0"/>
            </a:br>
            <a:r>
              <a:rPr lang="fr-FR" sz="1400" dirty="0"/>
              <a:t>Un modèle prédictif fiable a été développé grâce à une analyse rigoureuse des données et à l’utilisation de </a:t>
            </a:r>
            <a:r>
              <a:rPr lang="fr-FR" sz="1400" dirty="0" err="1"/>
              <a:t>Random</a:t>
            </a:r>
            <a:r>
              <a:rPr lang="fr-FR" sz="1400" dirty="0"/>
              <a:t> Forest, avec un R² &gt; 0,83. Le projet démontre l’efficacité de la data science pour anticiper les prix des billets d’avion.</a:t>
            </a:r>
            <a:br>
              <a:rPr lang="fr-FR" sz="1100" dirty="0"/>
            </a:br>
            <a:endParaRPr lang="fr-FR" sz="2400" dirty="0">
              <a:latin typeface="Arial MT"/>
              <a:cs typeface="Arial MT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FC216C42-2695-46FE-8117-6A1A5FF59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021" y="4732693"/>
            <a:ext cx="368402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Source des </a:t>
            </a:r>
            <a:r>
              <a:rPr lang="fr-FR" altLang="fr-FR" sz="12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donnees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: </a:t>
            </a:r>
            <a:r>
              <a:rPr lang="fr-FR" altLang="fr-FR" sz="1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Kaggle</a:t>
            </a:r>
            <a:r>
              <a:rPr lang="fr-FR" altLang="fr-FR" sz="1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– Flight Price </a:t>
            </a:r>
            <a:r>
              <a:rPr lang="fr-FR" altLang="fr-FR" sz="1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Prediction</a:t>
            </a:r>
            <a:r>
              <a:rPr lang="fr-FR" altLang="fr-FR" sz="1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5107D76-8585-4FCF-8582-F4565D79C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1957141"/>
            <a:ext cx="91160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124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7781" y="511873"/>
            <a:ext cx="8068945" cy="4119879"/>
            <a:chOff x="537781" y="511873"/>
            <a:chExt cx="8068945" cy="4119879"/>
          </a:xfrm>
        </p:grpSpPr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5294" y="2288339"/>
            <a:ext cx="80474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4940" marR="5080" indent="-602615" algn="ctr">
              <a:lnSpc>
                <a:spcPct val="100000"/>
              </a:lnSpc>
              <a:spcBef>
                <a:spcPts val="100"/>
              </a:spcBef>
            </a:pPr>
            <a:r>
              <a:rPr lang="fr-FR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MERCI !</a:t>
            </a:r>
            <a:endParaRPr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9035" y="940308"/>
            <a:ext cx="186055" cy="3263265"/>
          </a:xfrm>
          <a:custGeom>
            <a:avLst/>
            <a:gdLst/>
            <a:ahLst/>
            <a:cxnLst/>
            <a:rect l="l" t="t" r="r" b="b"/>
            <a:pathLst>
              <a:path w="186054" h="3263265">
                <a:moveTo>
                  <a:pt x="0" y="0"/>
                </a:moveTo>
                <a:lnTo>
                  <a:pt x="185674" y="0"/>
                </a:lnTo>
              </a:path>
              <a:path w="186054" h="3263265">
                <a:moveTo>
                  <a:pt x="0" y="103631"/>
                </a:moveTo>
                <a:lnTo>
                  <a:pt x="185674" y="103631"/>
                </a:lnTo>
              </a:path>
              <a:path w="186054" h="3263265">
                <a:moveTo>
                  <a:pt x="0" y="208787"/>
                </a:moveTo>
                <a:lnTo>
                  <a:pt x="185674" y="208787"/>
                </a:lnTo>
              </a:path>
              <a:path w="186054" h="3263265">
                <a:moveTo>
                  <a:pt x="0" y="313943"/>
                </a:moveTo>
                <a:lnTo>
                  <a:pt x="185674" y="313943"/>
                </a:lnTo>
              </a:path>
              <a:path w="186054" h="3263265">
                <a:moveTo>
                  <a:pt x="0" y="2948940"/>
                </a:moveTo>
                <a:lnTo>
                  <a:pt x="185674" y="2948940"/>
                </a:lnTo>
              </a:path>
              <a:path w="186054" h="3263265">
                <a:moveTo>
                  <a:pt x="0" y="3054095"/>
                </a:moveTo>
                <a:lnTo>
                  <a:pt x="185674" y="3054095"/>
                </a:lnTo>
              </a:path>
              <a:path w="186054" h="3263265">
                <a:moveTo>
                  <a:pt x="0" y="3159252"/>
                </a:moveTo>
                <a:lnTo>
                  <a:pt x="185674" y="3159252"/>
                </a:lnTo>
              </a:path>
              <a:path w="186054" h="3263265">
                <a:moveTo>
                  <a:pt x="0" y="3262883"/>
                </a:moveTo>
                <a:lnTo>
                  <a:pt x="185674" y="326288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0" y="628070"/>
            <a:ext cx="9143999" cy="902760"/>
          </a:xfrm>
          <a:prstGeom prst="rect">
            <a:avLst/>
          </a:prstGeom>
        </p:spPr>
        <p:txBody>
          <a:bodyPr vert="horz" wrap="square" lIns="0" tIns="147269" rIns="0" bIns="0" rtlCol="0">
            <a:spAutoFit/>
          </a:bodyPr>
          <a:lstStyle/>
          <a:p>
            <a:pPr marL="12065" marR="5080" indent="635" algn="ctr">
              <a:lnSpc>
                <a:spcPct val="100200"/>
              </a:lnSpc>
              <a:spcBef>
                <a:spcPts val="95"/>
              </a:spcBef>
              <a:tabLst>
                <a:tab pos="481330" algn="l"/>
              </a:tabLst>
            </a:pPr>
            <a:r>
              <a:rPr lang="fr-FR" sz="1400" b="1" dirty="0"/>
              <a:t>CONTEXTE :</a:t>
            </a:r>
            <a:br>
              <a:rPr lang="fr-FR" sz="1400" b="1" dirty="0"/>
            </a:br>
            <a:br>
              <a:rPr lang="fr-FR" sz="1100" dirty="0"/>
            </a:br>
            <a:r>
              <a:rPr lang="fr-FR" sz="1200" dirty="0"/>
              <a:t>Le prix des billets d’avion varie fortement selon plusieurs critères (compagnie, date, escales...).</a:t>
            </a:r>
            <a:br>
              <a:rPr lang="fr-FR" sz="1200" dirty="0"/>
            </a:br>
            <a:r>
              <a:rPr lang="fr-FR" sz="1200" dirty="0"/>
              <a:t>Analyser ces variations permet d’anticiper les fluctuations tarifaires.</a:t>
            </a:r>
            <a:endParaRPr lang="fr-FR" sz="2400" dirty="0">
              <a:latin typeface="Arial MT"/>
              <a:cs typeface="Arial MT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35815F7F-81D6-43E8-B135-18BFC10F5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1776219"/>
            <a:ext cx="9116060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 dirty="0">
                <a:solidFill>
                  <a:schemeClr val="bg1"/>
                </a:solidFill>
                <a:latin typeface="Verdana"/>
                <a:ea typeface="+mj-ea"/>
              </a:rPr>
              <a:t>PROBLEMATIQUE 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Comment prédire efficacement le prix d’un billet selon les caractéristiques du vol ?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C93EC416-2CBC-40E9-985F-96A740114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689482"/>
            <a:ext cx="91440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>
                <a:solidFill>
                  <a:schemeClr val="bg1"/>
                </a:solidFill>
                <a:latin typeface="Verdana"/>
                <a:ea typeface="+mj-ea"/>
              </a:rPr>
              <a:t>OBJECTIF :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Identifier les facteurs qui influencent les prix.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Explorer les tendances du marché aérien.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Construire un modèle de machine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learning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 pour estimer les prix des vols.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FC216C42-2695-46FE-8117-6A1A5FF59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021" y="4732693"/>
            <a:ext cx="368402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Source des </a:t>
            </a:r>
            <a:r>
              <a:rPr lang="fr-FR" altLang="fr-FR" sz="1200" b="1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donnees</a:t>
            </a:r>
            <a:r>
              <a:rPr lang="fr-FR" altLang="fr-FR" sz="1200" b="1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: </a:t>
            </a:r>
            <a:r>
              <a:rPr lang="fr-FR" altLang="fr-FR" sz="1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Kaggle</a:t>
            </a:r>
            <a:r>
              <a:rPr lang="fr-FR" altLang="fr-FR" sz="1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– Flight Price </a:t>
            </a:r>
            <a:r>
              <a:rPr lang="fr-FR" altLang="fr-FR" sz="1200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Prediction</a:t>
            </a:r>
            <a:r>
              <a:rPr lang="fr-FR" altLang="fr-FR" sz="12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5107D76-8585-4FCF-8582-F4565D79C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1764781"/>
            <a:ext cx="9116060" cy="66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 dirty="0">
                <a:solidFill>
                  <a:schemeClr val="bg1"/>
                </a:solidFill>
                <a:latin typeface="Verdana"/>
                <a:ea typeface="+mj-ea"/>
              </a:rPr>
              <a:t>PROBLEMATIQUE 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Comment prédire efficacement le prix d’un billet selon les caractéristiques du vol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62555" y="870203"/>
            <a:ext cx="4819015" cy="1432560"/>
            <a:chOff x="2162555" y="870203"/>
            <a:chExt cx="4819015" cy="1432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0" y="2157983"/>
              <a:ext cx="70103" cy="655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90416" y="1894331"/>
              <a:ext cx="341630" cy="245745"/>
            </a:xfrm>
            <a:custGeom>
              <a:avLst/>
              <a:gdLst/>
              <a:ahLst/>
              <a:cxnLst/>
              <a:rect l="l" t="t" r="r" b="b"/>
              <a:pathLst>
                <a:path w="341629" h="245744">
                  <a:moveTo>
                    <a:pt x="318516" y="6985"/>
                  </a:moveTo>
                  <a:lnTo>
                    <a:pt x="315468" y="4953"/>
                  </a:lnTo>
                  <a:lnTo>
                    <a:pt x="312547" y="2032"/>
                  </a:lnTo>
                  <a:lnTo>
                    <a:pt x="309499" y="0"/>
                  </a:lnTo>
                  <a:lnTo>
                    <a:pt x="77724" y="140081"/>
                  </a:lnTo>
                  <a:lnTo>
                    <a:pt x="32550" y="157111"/>
                  </a:lnTo>
                  <a:lnTo>
                    <a:pt x="16383" y="158242"/>
                  </a:lnTo>
                  <a:lnTo>
                    <a:pt x="10160" y="158115"/>
                  </a:lnTo>
                  <a:lnTo>
                    <a:pt x="7112" y="157861"/>
                  </a:lnTo>
                  <a:lnTo>
                    <a:pt x="6096" y="168783"/>
                  </a:lnTo>
                  <a:lnTo>
                    <a:pt x="51092" y="164033"/>
                  </a:lnTo>
                  <a:lnTo>
                    <a:pt x="83693" y="148971"/>
                  </a:lnTo>
                  <a:lnTo>
                    <a:pt x="318516" y="6985"/>
                  </a:lnTo>
                  <a:close/>
                </a:path>
                <a:path w="341629" h="245744">
                  <a:moveTo>
                    <a:pt x="341376" y="21209"/>
                  </a:moveTo>
                  <a:lnTo>
                    <a:pt x="338455" y="19304"/>
                  </a:lnTo>
                  <a:lnTo>
                    <a:pt x="330454" y="15240"/>
                  </a:lnTo>
                  <a:lnTo>
                    <a:pt x="19812" y="203454"/>
                  </a:lnTo>
                  <a:lnTo>
                    <a:pt x="19812" y="211455"/>
                  </a:lnTo>
                  <a:lnTo>
                    <a:pt x="16891" y="211455"/>
                  </a:lnTo>
                  <a:lnTo>
                    <a:pt x="16891" y="205486"/>
                  </a:lnTo>
                  <a:lnTo>
                    <a:pt x="15875" y="206502"/>
                  </a:lnTo>
                  <a:lnTo>
                    <a:pt x="13970" y="207518"/>
                  </a:lnTo>
                  <a:lnTo>
                    <a:pt x="13970" y="208534"/>
                  </a:lnTo>
                  <a:lnTo>
                    <a:pt x="12954" y="209550"/>
                  </a:lnTo>
                  <a:lnTo>
                    <a:pt x="9906" y="222377"/>
                  </a:lnTo>
                  <a:lnTo>
                    <a:pt x="9017" y="227457"/>
                  </a:lnTo>
                  <a:lnTo>
                    <a:pt x="5969" y="230378"/>
                  </a:lnTo>
                  <a:lnTo>
                    <a:pt x="2032" y="233426"/>
                  </a:lnTo>
                  <a:lnTo>
                    <a:pt x="0" y="245364"/>
                  </a:lnTo>
                  <a:lnTo>
                    <a:pt x="22860" y="214503"/>
                  </a:lnTo>
                  <a:lnTo>
                    <a:pt x="341376" y="2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3067" y="1988819"/>
              <a:ext cx="124968" cy="169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3395" y="2157983"/>
              <a:ext cx="70103" cy="655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2208" y="1894331"/>
              <a:ext cx="341630" cy="243840"/>
            </a:xfrm>
            <a:custGeom>
              <a:avLst/>
              <a:gdLst/>
              <a:ahLst/>
              <a:cxnLst/>
              <a:rect l="l" t="t" r="r" b="b"/>
              <a:pathLst>
                <a:path w="341629" h="243839">
                  <a:moveTo>
                    <a:pt x="335280" y="169164"/>
                  </a:moveTo>
                  <a:lnTo>
                    <a:pt x="334264" y="158242"/>
                  </a:lnTo>
                  <a:lnTo>
                    <a:pt x="326263" y="158242"/>
                  </a:lnTo>
                  <a:lnTo>
                    <a:pt x="309562" y="157124"/>
                  </a:lnTo>
                  <a:lnTo>
                    <a:pt x="293585" y="153771"/>
                  </a:lnTo>
                  <a:lnTo>
                    <a:pt x="278320" y="148170"/>
                  </a:lnTo>
                  <a:lnTo>
                    <a:pt x="263779" y="140335"/>
                  </a:lnTo>
                  <a:lnTo>
                    <a:pt x="33401" y="0"/>
                  </a:lnTo>
                  <a:lnTo>
                    <a:pt x="30353" y="2032"/>
                  </a:lnTo>
                  <a:lnTo>
                    <a:pt x="27432" y="4953"/>
                  </a:lnTo>
                  <a:lnTo>
                    <a:pt x="24384" y="6985"/>
                  </a:lnTo>
                  <a:lnTo>
                    <a:pt x="258826" y="149225"/>
                  </a:lnTo>
                  <a:lnTo>
                    <a:pt x="274231" y="157810"/>
                  </a:lnTo>
                  <a:lnTo>
                    <a:pt x="290677" y="164058"/>
                  </a:lnTo>
                  <a:lnTo>
                    <a:pt x="308063" y="167881"/>
                  </a:lnTo>
                  <a:lnTo>
                    <a:pt x="326263" y="169164"/>
                  </a:lnTo>
                  <a:lnTo>
                    <a:pt x="335280" y="169164"/>
                  </a:lnTo>
                  <a:close/>
                </a:path>
                <a:path w="341629" h="243839">
                  <a:moveTo>
                    <a:pt x="341376" y="243840"/>
                  </a:moveTo>
                  <a:lnTo>
                    <a:pt x="340360" y="231902"/>
                  </a:lnTo>
                  <a:lnTo>
                    <a:pt x="336423" y="229870"/>
                  </a:lnTo>
                  <a:lnTo>
                    <a:pt x="333375" y="226949"/>
                  </a:lnTo>
                  <a:lnTo>
                    <a:pt x="331470" y="221996"/>
                  </a:lnTo>
                  <a:lnTo>
                    <a:pt x="328422" y="209042"/>
                  </a:lnTo>
                  <a:lnTo>
                    <a:pt x="328422" y="208026"/>
                  </a:lnTo>
                  <a:lnTo>
                    <a:pt x="327406" y="205994"/>
                  </a:lnTo>
                  <a:lnTo>
                    <a:pt x="326517" y="205994"/>
                  </a:lnTo>
                  <a:lnTo>
                    <a:pt x="325501" y="205105"/>
                  </a:lnTo>
                  <a:lnTo>
                    <a:pt x="325501" y="212979"/>
                  </a:lnTo>
                  <a:lnTo>
                    <a:pt x="322453" y="212979"/>
                  </a:lnTo>
                  <a:lnTo>
                    <a:pt x="322453" y="204089"/>
                  </a:lnTo>
                  <a:lnTo>
                    <a:pt x="10922" y="15240"/>
                  </a:lnTo>
                  <a:lnTo>
                    <a:pt x="8001" y="17272"/>
                  </a:lnTo>
                  <a:lnTo>
                    <a:pt x="0" y="21209"/>
                  </a:lnTo>
                  <a:lnTo>
                    <a:pt x="318516" y="213995"/>
                  </a:lnTo>
                  <a:lnTo>
                    <a:pt x="321564" y="224917"/>
                  </a:lnTo>
                  <a:lnTo>
                    <a:pt x="324065" y="231775"/>
                  </a:lnTo>
                  <a:lnTo>
                    <a:pt x="328460" y="237337"/>
                  </a:lnTo>
                  <a:lnTo>
                    <a:pt x="334365" y="241427"/>
                  </a:lnTo>
                  <a:lnTo>
                    <a:pt x="341376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963" y="1988819"/>
              <a:ext cx="126491" cy="169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5132" y="1932431"/>
              <a:ext cx="175259" cy="370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1212" y="937259"/>
              <a:ext cx="1760220" cy="878205"/>
            </a:xfrm>
            <a:custGeom>
              <a:avLst/>
              <a:gdLst/>
              <a:ahLst/>
              <a:cxnLst/>
              <a:rect l="l" t="t" r="r" b="b"/>
              <a:pathLst>
                <a:path w="1760220" h="878205">
                  <a:moveTo>
                    <a:pt x="207264" y="601980"/>
                  </a:moveTo>
                  <a:lnTo>
                    <a:pt x="181356" y="586740"/>
                  </a:lnTo>
                  <a:lnTo>
                    <a:pt x="181356" y="595884"/>
                  </a:lnTo>
                  <a:lnTo>
                    <a:pt x="187579" y="601980"/>
                  </a:lnTo>
                  <a:lnTo>
                    <a:pt x="207264" y="601980"/>
                  </a:lnTo>
                  <a:close/>
                </a:path>
                <a:path w="1760220" h="878205">
                  <a:moveTo>
                    <a:pt x="416052" y="708660"/>
                  </a:moveTo>
                  <a:lnTo>
                    <a:pt x="21971" y="483108"/>
                  </a:lnTo>
                  <a:lnTo>
                    <a:pt x="0" y="483108"/>
                  </a:lnTo>
                  <a:lnTo>
                    <a:pt x="182118" y="586486"/>
                  </a:lnTo>
                  <a:lnTo>
                    <a:pt x="207010" y="601345"/>
                  </a:lnTo>
                  <a:lnTo>
                    <a:pt x="393192" y="707644"/>
                  </a:lnTo>
                  <a:lnTo>
                    <a:pt x="416052" y="708660"/>
                  </a:lnTo>
                  <a:close/>
                </a:path>
                <a:path w="1760220" h="878205">
                  <a:moveTo>
                    <a:pt x="717804" y="562356"/>
                  </a:moveTo>
                  <a:lnTo>
                    <a:pt x="498602" y="577342"/>
                  </a:lnTo>
                  <a:lnTo>
                    <a:pt x="487680" y="596392"/>
                  </a:lnTo>
                  <a:lnTo>
                    <a:pt x="490080" y="597230"/>
                  </a:lnTo>
                  <a:lnTo>
                    <a:pt x="489966" y="597408"/>
                  </a:lnTo>
                  <a:lnTo>
                    <a:pt x="487045" y="596392"/>
                  </a:lnTo>
                  <a:lnTo>
                    <a:pt x="489966" y="591566"/>
                  </a:lnTo>
                  <a:lnTo>
                    <a:pt x="488950" y="591566"/>
                  </a:lnTo>
                  <a:lnTo>
                    <a:pt x="473976" y="586028"/>
                  </a:lnTo>
                  <a:lnTo>
                    <a:pt x="467753" y="584365"/>
                  </a:lnTo>
                  <a:lnTo>
                    <a:pt x="461264" y="583692"/>
                  </a:lnTo>
                  <a:lnTo>
                    <a:pt x="262128" y="589534"/>
                  </a:lnTo>
                  <a:lnTo>
                    <a:pt x="280035" y="599440"/>
                  </a:lnTo>
                  <a:lnTo>
                    <a:pt x="462280" y="594487"/>
                  </a:lnTo>
                  <a:lnTo>
                    <a:pt x="468122" y="594487"/>
                  </a:lnTo>
                  <a:lnTo>
                    <a:pt x="482092" y="600329"/>
                  </a:lnTo>
                  <a:lnTo>
                    <a:pt x="485013" y="601345"/>
                  </a:lnTo>
                  <a:lnTo>
                    <a:pt x="486029" y="601345"/>
                  </a:lnTo>
                  <a:lnTo>
                    <a:pt x="487045" y="602361"/>
                  </a:lnTo>
                  <a:lnTo>
                    <a:pt x="717804" y="611124"/>
                  </a:lnTo>
                  <a:lnTo>
                    <a:pt x="717804" y="601345"/>
                  </a:lnTo>
                  <a:lnTo>
                    <a:pt x="493903" y="591566"/>
                  </a:lnTo>
                  <a:lnTo>
                    <a:pt x="492582" y="593521"/>
                  </a:lnTo>
                  <a:lnTo>
                    <a:pt x="493649" y="591439"/>
                  </a:lnTo>
                  <a:lnTo>
                    <a:pt x="500507" y="580390"/>
                  </a:lnTo>
                  <a:lnTo>
                    <a:pt x="717804" y="565404"/>
                  </a:lnTo>
                  <a:lnTo>
                    <a:pt x="717804" y="562356"/>
                  </a:lnTo>
                  <a:close/>
                </a:path>
                <a:path w="1760220" h="878205">
                  <a:moveTo>
                    <a:pt x="717804" y="534924"/>
                  </a:moveTo>
                  <a:lnTo>
                    <a:pt x="484886" y="557022"/>
                  </a:lnTo>
                  <a:lnTo>
                    <a:pt x="480949" y="559054"/>
                  </a:lnTo>
                  <a:lnTo>
                    <a:pt x="466979" y="565023"/>
                  </a:lnTo>
                  <a:lnTo>
                    <a:pt x="461137" y="565023"/>
                  </a:lnTo>
                  <a:lnTo>
                    <a:pt x="230339" y="571119"/>
                  </a:lnTo>
                  <a:lnTo>
                    <a:pt x="229108" y="570357"/>
                  </a:lnTo>
                  <a:lnTo>
                    <a:pt x="71247" y="480060"/>
                  </a:lnTo>
                  <a:lnTo>
                    <a:pt x="67183" y="482092"/>
                  </a:lnTo>
                  <a:lnTo>
                    <a:pt x="62230" y="483108"/>
                  </a:lnTo>
                  <a:lnTo>
                    <a:pt x="53340" y="483108"/>
                  </a:lnTo>
                  <a:lnTo>
                    <a:pt x="448564" y="709168"/>
                  </a:lnTo>
                  <a:lnTo>
                    <a:pt x="472440" y="710184"/>
                  </a:lnTo>
                  <a:lnTo>
                    <a:pt x="278765" y="599059"/>
                  </a:lnTo>
                  <a:lnTo>
                    <a:pt x="248564" y="582155"/>
                  </a:lnTo>
                  <a:lnTo>
                    <a:pt x="461137" y="576072"/>
                  </a:lnTo>
                  <a:lnTo>
                    <a:pt x="470027" y="576072"/>
                  </a:lnTo>
                  <a:lnTo>
                    <a:pt x="477901" y="572135"/>
                  </a:lnTo>
                  <a:lnTo>
                    <a:pt x="484886" y="569087"/>
                  </a:lnTo>
                  <a:lnTo>
                    <a:pt x="487807" y="567055"/>
                  </a:lnTo>
                  <a:lnTo>
                    <a:pt x="717804" y="545973"/>
                  </a:lnTo>
                  <a:lnTo>
                    <a:pt x="717804" y="534924"/>
                  </a:lnTo>
                  <a:close/>
                </a:path>
                <a:path w="1760220" h="878205">
                  <a:moveTo>
                    <a:pt x="742188" y="877836"/>
                  </a:moveTo>
                  <a:lnTo>
                    <a:pt x="740156" y="872871"/>
                  </a:lnTo>
                  <a:lnTo>
                    <a:pt x="738251" y="868934"/>
                  </a:lnTo>
                  <a:lnTo>
                    <a:pt x="736219" y="863981"/>
                  </a:lnTo>
                  <a:lnTo>
                    <a:pt x="736219" y="862076"/>
                  </a:lnTo>
                  <a:lnTo>
                    <a:pt x="735203" y="861060"/>
                  </a:lnTo>
                  <a:lnTo>
                    <a:pt x="670687" y="824484"/>
                  </a:lnTo>
                  <a:lnTo>
                    <a:pt x="650748" y="825500"/>
                  </a:lnTo>
                  <a:lnTo>
                    <a:pt x="697484" y="852170"/>
                  </a:lnTo>
                  <a:lnTo>
                    <a:pt x="698500" y="849122"/>
                  </a:lnTo>
                  <a:lnTo>
                    <a:pt x="701421" y="851154"/>
                  </a:lnTo>
                  <a:lnTo>
                    <a:pt x="699389" y="853186"/>
                  </a:lnTo>
                  <a:lnTo>
                    <a:pt x="742188" y="877836"/>
                  </a:lnTo>
                  <a:close/>
                </a:path>
                <a:path w="1760220" h="878205">
                  <a:moveTo>
                    <a:pt x="969264" y="2032"/>
                  </a:moveTo>
                  <a:lnTo>
                    <a:pt x="965327" y="2032"/>
                  </a:lnTo>
                  <a:lnTo>
                    <a:pt x="961263" y="1016"/>
                  </a:lnTo>
                  <a:lnTo>
                    <a:pt x="958342" y="0"/>
                  </a:lnTo>
                  <a:lnTo>
                    <a:pt x="943356" y="353568"/>
                  </a:lnTo>
                  <a:lnTo>
                    <a:pt x="953389" y="353568"/>
                  </a:lnTo>
                  <a:lnTo>
                    <a:pt x="969264" y="2032"/>
                  </a:lnTo>
                  <a:close/>
                </a:path>
                <a:path w="1760220" h="878205">
                  <a:moveTo>
                    <a:pt x="999744" y="353568"/>
                  </a:moveTo>
                  <a:lnTo>
                    <a:pt x="983869" y="0"/>
                  </a:lnTo>
                  <a:lnTo>
                    <a:pt x="976884" y="2032"/>
                  </a:lnTo>
                  <a:lnTo>
                    <a:pt x="973836" y="2032"/>
                  </a:lnTo>
                  <a:lnTo>
                    <a:pt x="988822" y="353568"/>
                  </a:lnTo>
                  <a:lnTo>
                    <a:pt x="999744" y="353568"/>
                  </a:lnTo>
                  <a:close/>
                </a:path>
                <a:path w="1760220" h="878205">
                  <a:moveTo>
                    <a:pt x="1677924" y="588772"/>
                  </a:moveTo>
                  <a:lnTo>
                    <a:pt x="1480185" y="583692"/>
                  </a:lnTo>
                  <a:lnTo>
                    <a:pt x="1471168" y="583692"/>
                  </a:lnTo>
                  <a:lnTo>
                    <a:pt x="1463294" y="586740"/>
                  </a:lnTo>
                  <a:lnTo>
                    <a:pt x="1456309" y="589788"/>
                  </a:lnTo>
                  <a:lnTo>
                    <a:pt x="1453388" y="590804"/>
                  </a:lnTo>
                  <a:lnTo>
                    <a:pt x="1451356" y="590804"/>
                  </a:lnTo>
                  <a:lnTo>
                    <a:pt x="1454277" y="595884"/>
                  </a:lnTo>
                  <a:lnTo>
                    <a:pt x="1453756" y="596163"/>
                  </a:lnTo>
                  <a:lnTo>
                    <a:pt x="1450975" y="591439"/>
                  </a:lnTo>
                  <a:lnTo>
                    <a:pt x="1443990" y="578358"/>
                  </a:lnTo>
                  <a:lnTo>
                    <a:pt x="1442974" y="577342"/>
                  </a:lnTo>
                  <a:lnTo>
                    <a:pt x="1223772" y="562356"/>
                  </a:lnTo>
                  <a:lnTo>
                    <a:pt x="1223772" y="565404"/>
                  </a:lnTo>
                  <a:lnTo>
                    <a:pt x="1441958" y="580390"/>
                  </a:lnTo>
                  <a:lnTo>
                    <a:pt x="1447596" y="590842"/>
                  </a:lnTo>
                  <a:lnTo>
                    <a:pt x="1223772" y="599948"/>
                  </a:lnTo>
                  <a:lnTo>
                    <a:pt x="1223772" y="611124"/>
                  </a:lnTo>
                  <a:lnTo>
                    <a:pt x="1454277" y="601980"/>
                  </a:lnTo>
                  <a:lnTo>
                    <a:pt x="1456309" y="600964"/>
                  </a:lnTo>
                  <a:lnTo>
                    <a:pt x="1457325" y="600964"/>
                  </a:lnTo>
                  <a:lnTo>
                    <a:pt x="1460246" y="599948"/>
                  </a:lnTo>
                  <a:lnTo>
                    <a:pt x="1467231" y="596900"/>
                  </a:lnTo>
                  <a:lnTo>
                    <a:pt x="1473200" y="593852"/>
                  </a:lnTo>
                  <a:lnTo>
                    <a:pt x="1480185" y="593852"/>
                  </a:lnTo>
                  <a:lnTo>
                    <a:pt x="1660017" y="598932"/>
                  </a:lnTo>
                  <a:lnTo>
                    <a:pt x="1677924" y="588772"/>
                  </a:lnTo>
                  <a:close/>
                </a:path>
                <a:path w="1760220" h="878205">
                  <a:moveTo>
                    <a:pt x="1709928" y="571119"/>
                  </a:moveTo>
                  <a:lnTo>
                    <a:pt x="1481328" y="565023"/>
                  </a:lnTo>
                  <a:lnTo>
                    <a:pt x="1474343" y="565023"/>
                  </a:lnTo>
                  <a:lnTo>
                    <a:pt x="1468374" y="562102"/>
                  </a:lnTo>
                  <a:lnTo>
                    <a:pt x="1461389" y="559054"/>
                  </a:lnTo>
                  <a:lnTo>
                    <a:pt x="1458341" y="558038"/>
                  </a:lnTo>
                  <a:lnTo>
                    <a:pt x="1457452" y="557022"/>
                  </a:lnTo>
                  <a:lnTo>
                    <a:pt x="1454404" y="557022"/>
                  </a:lnTo>
                  <a:lnTo>
                    <a:pt x="1223772" y="534924"/>
                  </a:lnTo>
                  <a:lnTo>
                    <a:pt x="1223772" y="545973"/>
                  </a:lnTo>
                  <a:lnTo>
                    <a:pt x="1454404" y="568071"/>
                  </a:lnTo>
                  <a:lnTo>
                    <a:pt x="1456436" y="569087"/>
                  </a:lnTo>
                  <a:lnTo>
                    <a:pt x="1464310" y="572135"/>
                  </a:lnTo>
                  <a:lnTo>
                    <a:pt x="1472311" y="576072"/>
                  </a:lnTo>
                  <a:lnTo>
                    <a:pt x="1480312" y="576072"/>
                  </a:lnTo>
                  <a:lnTo>
                    <a:pt x="1692021" y="582168"/>
                  </a:lnTo>
                  <a:lnTo>
                    <a:pt x="1709928" y="571119"/>
                  </a:lnTo>
                  <a:close/>
                </a:path>
                <a:path w="1760220" h="878205">
                  <a:moveTo>
                    <a:pt x="1760220" y="585216"/>
                  </a:moveTo>
                  <a:lnTo>
                    <a:pt x="1732788" y="601980"/>
                  </a:lnTo>
                  <a:lnTo>
                    <a:pt x="1754124" y="601980"/>
                  </a:lnTo>
                  <a:lnTo>
                    <a:pt x="1760220" y="595630"/>
                  </a:lnTo>
                  <a:lnTo>
                    <a:pt x="1760220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1761743"/>
              <a:ext cx="169164" cy="990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092" y="1264970"/>
              <a:ext cx="3340735" cy="593090"/>
            </a:xfrm>
            <a:custGeom>
              <a:avLst/>
              <a:gdLst/>
              <a:ahLst/>
              <a:cxnLst/>
              <a:rect l="l" t="t" r="r" b="b"/>
              <a:pathLst>
                <a:path w="3340735" h="593089">
                  <a:moveTo>
                    <a:pt x="1780032" y="380949"/>
                  </a:moveTo>
                  <a:lnTo>
                    <a:pt x="1385697" y="155397"/>
                  </a:lnTo>
                  <a:lnTo>
                    <a:pt x="1403223" y="155397"/>
                  </a:lnTo>
                  <a:lnTo>
                    <a:pt x="1408303" y="154381"/>
                  </a:lnTo>
                  <a:lnTo>
                    <a:pt x="1434084" y="124790"/>
                  </a:lnTo>
                  <a:lnTo>
                    <a:pt x="1423162" y="124790"/>
                  </a:lnTo>
                  <a:lnTo>
                    <a:pt x="1420241" y="132422"/>
                  </a:lnTo>
                  <a:lnTo>
                    <a:pt x="1414932" y="138684"/>
                  </a:lnTo>
                  <a:lnTo>
                    <a:pt x="1407756" y="142925"/>
                  </a:lnTo>
                  <a:lnTo>
                    <a:pt x="1399286" y="144475"/>
                  </a:lnTo>
                  <a:lnTo>
                    <a:pt x="1314958" y="144475"/>
                  </a:lnTo>
                  <a:lnTo>
                    <a:pt x="1306957" y="141554"/>
                  </a:lnTo>
                  <a:lnTo>
                    <a:pt x="1300988" y="136601"/>
                  </a:lnTo>
                  <a:lnTo>
                    <a:pt x="1294003" y="136601"/>
                  </a:lnTo>
                  <a:lnTo>
                    <a:pt x="1294003" y="135585"/>
                  </a:lnTo>
                  <a:lnTo>
                    <a:pt x="1291082" y="135585"/>
                  </a:lnTo>
                  <a:lnTo>
                    <a:pt x="1291082" y="130759"/>
                  </a:lnTo>
                  <a:lnTo>
                    <a:pt x="1296035" y="130759"/>
                  </a:lnTo>
                  <a:lnTo>
                    <a:pt x="1294003" y="127711"/>
                  </a:lnTo>
                  <a:lnTo>
                    <a:pt x="1292098" y="122758"/>
                  </a:lnTo>
                  <a:lnTo>
                    <a:pt x="1291082" y="118821"/>
                  </a:lnTo>
                  <a:lnTo>
                    <a:pt x="1280160" y="118821"/>
                  </a:lnTo>
                  <a:lnTo>
                    <a:pt x="1284986" y="133273"/>
                  </a:lnTo>
                  <a:lnTo>
                    <a:pt x="1294396" y="144881"/>
                  </a:lnTo>
                  <a:lnTo>
                    <a:pt x="1307350" y="152603"/>
                  </a:lnTo>
                  <a:lnTo>
                    <a:pt x="1322832" y="155397"/>
                  </a:lnTo>
                  <a:lnTo>
                    <a:pt x="1380744" y="155397"/>
                  </a:lnTo>
                  <a:lnTo>
                    <a:pt x="1774063" y="380949"/>
                  </a:lnTo>
                  <a:lnTo>
                    <a:pt x="1780032" y="380949"/>
                  </a:lnTo>
                  <a:close/>
                </a:path>
                <a:path w="3340735" h="593089">
                  <a:moveTo>
                    <a:pt x="2058924" y="141427"/>
                  </a:moveTo>
                  <a:lnTo>
                    <a:pt x="2038096" y="140411"/>
                  </a:lnTo>
                  <a:lnTo>
                    <a:pt x="2038985" y="145364"/>
                  </a:lnTo>
                  <a:lnTo>
                    <a:pt x="2028063" y="145364"/>
                  </a:lnTo>
                  <a:lnTo>
                    <a:pt x="2028063" y="140411"/>
                  </a:lnTo>
                  <a:lnTo>
                    <a:pt x="1310005" y="108534"/>
                  </a:lnTo>
                  <a:lnTo>
                    <a:pt x="1304036" y="108534"/>
                  </a:lnTo>
                  <a:lnTo>
                    <a:pt x="1292098" y="107518"/>
                  </a:lnTo>
                  <a:lnTo>
                    <a:pt x="1292098" y="117551"/>
                  </a:lnTo>
                  <a:lnTo>
                    <a:pt x="1281303" y="117551"/>
                  </a:lnTo>
                  <a:lnTo>
                    <a:pt x="1281303" y="107518"/>
                  </a:lnTo>
                  <a:lnTo>
                    <a:pt x="11938" y="51765"/>
                  </a:lnTo>
                  <a:lnTo>
                    <a:pt x="4953" y="55702"/>
                  </a:lnTo>
                  <a:lnTo>
                    <a:pt x="4953" y="58750"/>
                  </a:lnTo>
                  <a:lnTo>
                    <a:pt x="3048" y="60782"/>
                  </a:lnTo>
                  <a:lnTo>
                    <a:pt x="1016" y="61671"/>
                  </a:lnTo>
                  <a:lnTo>
                    <a:pt x="0" y="61671"/>
                  </a:lnTo>
                  <a:lnTo>
                    <a:pt x="1280287" y="117551"/>
                  </a:lnTo>
                  <a:lnTo>
                    <a:pt x="1291209" y="118440"/>
                  </a:lnTo>
                  <a:lnTo>
                    <a:pt x="1405382" y="123520"/>
                  </a:lnTo>
                  <a:lnTo>
                    <a:pt x="1405382" y="122504"/>
                  </a:lnTo>
                  <a:lnTo>
                    <a:pt x="1406398" y="121488"/>
                  </a:lnTo>
                  <a:lnTo>
                    <a:pt x="1406398" y="120472"/>
                  </a:lnTo>
                  <a:lnTo>
                    <a:pt x="1411351" y="120472"/>
                  </a:lnTo>
                  <a:lnTo>
                    <a:pt x="1411351" y="123520"/>
                  </a:lnTo>
                  <a:lnTo>
                    <a:pt x="1423289" y="124409"/>
                  </a:lnTo>
                  <a:lnTo>
                    <a:pt x="1434211" y="124409"/>
                  </a:lnTo>
                  <a:lnTo>
                    <a:pt x="2058924" y="152349"/>
                  </a:lnTo>
                  <a:lnTo>
                    <a:pt x="2058924" y="141427"/>
                  </a:lnTo>
                  <a:close/>
                </a:path>
                <a:path w="3340735" h="593089">
                  <a:moveTo>
                    <a:pt x="2103120" y="42621"/>
                  </a:moveTo>
                  <a:lnTo>
                    <a:pt x="2009203" y="40716"/>
                  </a:lnTo>
                  <a:lnTo>
                    <a:pt x="1671116" y="33858"/>
                  </a:lnTo>
                  <a:lnTo>
                    <a:pt x="1195298" y="24206"/>
                  </a:lnTo>
                  <a:lnTo>
                    <a:pt x="1051293" y="21285"/>
                  </a:lnTo>
                  <a:lnTo>
                    <a:pt x="907300" y="18364"/>
                  </a:lnTo>
                  <a:lnTo>
                    <a:pt x="1473" y="0"/>
                  </a:lnTo>
                  <a:lnTo>
                    <a:pt x="3429" y="965"/>
                  </a:lnTo>
                  <a:lnTo>
                    <a:pt x="4445" y="1854"/>
                  </a:lnTo>
                  <a:lnTo>
                    <a:pt x="5461" y="2870"/>
                  </a:lnTo>
                  <a:lnTo>
                    <a:pt x="5461" y="10617"/>
                  </a:lnTo>
                  <a:lnTo>
                    <a:pt x="618236" y="23190"/>
                  </a:lnTo>
                  <a:lnTo>
                    <a:pt x="618236" y="18364"/>
                  </a:lnTo>
                  <a:lnTo>
                    <a:pt x="629158" y="18364"/>
                  </a:lnTo>
                  <a:lnTo>
                    <a:pt x="629158" y="23190"/>
                  </a:lnTo>
                  <a:lnTo>
                    <a:pt x="660908" y="24206"/>
                  </a:lnTo>
                  <a:lnTo>
                    <a:pt x="660908" y="18364"/>
                  </a:lnTo>
                  <a:lnTo>
                    <a:pt x="671830" y="18364"/>
                  </a:lnTo>
                  <a:lnTo>
                    <a:pt x="671830" y="24206"/>
                  </a:lnTo>
                  <a:lnTo>
                    <a:pt x="832739" y="27127"/>
                  </a:lnTo>
                  <a:lnTo>
                    <a:pt x="832739" y="21285"/>
                  </a:lnTo>
                  <a:lnTo>
                    <a:pt x="843661" y="21285"/>
                  </a:lnTo>
                  <a:lnTo>
                    <a:pt x="843661" y="27127"/>
                  </a:lnTo>
                  <a:lnTo>
                    <a:pt x="875538" y="28016"/>
                  </a:lnTo>
                  <a:lnTo>
                    <a:pt x="875538" y="24206"/>
                  </a:lnTo>
                  <a:lnTo>
                    <a:pt x="886460" y="24206"/>
                  </a:lnTo>
                  <a:lnTo>
                    <a:pt x="886460" y="28016"/>
                  </a:lnTo>
                  <a:lnTo>
                    <a:pt x="1280668" y="36779"/>
                  </a:lnTo>
                  <a:lnTo>
                    <a:pt x="1280668" y="33858"/>
                  </a:lnTo>
                  <a:lnTo>
                    <a:pt x="1291590" y="33858"/>
                  </a:lnTo>
                  <a:lnTo>
                    <a:pt x="1291590" y="36779"/>
                  </a:lnTo>
                  <a:lnTo>
                    <a:pt x="1619377" y="43637"/>
                  </a:lnTo>
                  <a:lnTo>
                    <a:pt x="1619377" y="40716"/>
                  </a:lnTo>
                  <a:lnTo>
                    <a:pt x="1625346" y="40716"/>
                  </a:lnTo>
                  <a:lnTo>
                    <a:pt x="1625346" y="43637"/>
                  </a:lnTo>
                  <a:lnTo>
                    <a:pt x="2001774" y="51384"/>
                  </a:lnTo>
                  <a:lnTo>
                    <a:pt x="2001774" y="48463"/>
                  </a:lnTo>
                  <a:lnTo>
                    <a:pt x="2006727" y="48463"/>
                  </a:lnTo>
                  <a:lnTo>
                    <a:pt x="2006727" y="51384"/>
                  </a:lnTo>
                  <a:lnTo>
                    <a:pt x="2026666" y="51384"/>
                  </a:lnTo>
                  <a:lnTo>
                    <a:pt x="2026666" y="48463"/>
                  </a:lnTo>
                  <a:lnTo>
                    <a:pt x="2026666" y="45542"/>
                  </a:lnTo>
                  <a:lnTo>
                    <a:pt x="2037588" y="45542"/>
                  </a:lnTo>
                  <a:lnTo>
                    <a:pt x="2037588" y="52273"/>
                  </a:lnTo>
                  <a:lnTo>
                    <a:pt x="2090166" y="53289"/>
                  </a:lnTo>
                  <a:lnTo>
                    <a:pt x="2098167" y="45542"/>
                  </a:lnTo>
                  <a:lnTo>
                    <a:pt x="2103120" y="42621"/>
                  </a:lnTo>
                  <a:close/>
                </a:path>
                <a:path w="3340735" h="593089">
                  <a:moveTo>
                    <a:pt x="2644140" y="496773"/>
                  </a:moveTo>
                  <a:lnTo>
                    <a:pt x="2639187" y="496773"/>
                  </a:lnTo>
                  <a:lnTo>
                    <a:pt x="2586101" y="527380"/>
                  </a:lnTo>
                  <a:lnTo>
                    <a:pt x="2584069" y="522427"/>
                  </a:lnTo>
                  <a:lnTo>
                    <a:pt x="2583396" y="521106"/>
                  </a:lnTo>
                  <a:lnTo>
                    <a:pt x="2583688" y="520903"/>
                  </a:lnTo>
                  <a:lnTo>
                    <a:pt x="2584704" y="522935"/>
                  </a:lnTo>
                  <a:lnTo>
                    <a:pt x="2630424" y="497789"/>
                  </a:lnTo>
                  <a:lnTo>
                    <a:pt x="2610485" y="496773"/>
                  </a:lnTo>
                  <a:lnTo>
                    <a:pt x="2548001" y="531571"/>
                  </a:lnTo>
                  <a:lnTo>
                    <a:pt x="2548001" y="532587"/>
                  </a:lnTo>
                  <a:lnTo>
                    <a:pt x="2546985" y="534492"/>
                  </a:lnTo>
                  <a:lnTo>
                    <a:pt x="2546985" y="535508"/>
                  </a:lnTo>
                  <a:lnTo>
                    <a:pt x="2543048" y="543128"/>
                  </a:lnTo>
                  <a:lnTo>
                    <a:pt x="2542032" y="547065"/>
                  </a:lnTo>
                  <a:lnTo>
                    <a:pt x="2581948" y="525310"/>
                  </a:lnTo>
                  <a:lnTo>
                    <a:pt x="2586101" y="530301"/>
                  </a:lnTo>
                  <a:lnTo>
                    <a:pt x="2644140" y="496773"/>
                  </a:lnTo>
                  <a:close/>
                </a:path>
                <a:path w="3340735" h="593089">
                  <a:moveTo>
                    <a:pt x="2680716" y="499313"/>
                  </a:moveTo>
                  <a:lnTo>
                    <a:pt x="2660777" y="498297"/>
                  </a:lnTo>
                  <a:lnTo>
                    <a:pt x="2527554" y="573112"/>
                  </a:lnTo>
                  <a:lnTo>
                    <a:pt x="2519553" y="586943"/>
                  </a:lnTo>
                  <a:lnTo>
                    <a:pt x="2514600" y="592785"/>
                  </a:lnTo>
                  <a:lnTo>
                    <a:pt x="2680716" y="499313"/>
                  </a:lnTo>
                  <a:close/>
                </a:path>
                <a:path w="3340735" h="593089">
                  <a:moveTo>
                    <a:pt x="3243072" y="155397"/>
                  </a:moveTo>
                  <a:lnTo>
                    <a:pt x="3238119" y="155397"/>
                  </a:lnTo>
                  <a:lnTo>
                    <a:pt x="2842260" y="380949"/>
                  </a:lnTo>
                  <a:lnTo>
                    <a:pt x="2848229" y="380949"/>
                  </a:lnTo>
                  <a:lnTo>
                    <a:pt x="3243072" y="155397"/>
                  </a:lnTo>
                  <a:close/>
                </a:path>
                <a:path w="3340735" h="593089">
                  <a:moveTo>
                    <a:pt x="3281172" y="155397"/>
                  </a:moveTo>
                  <a:lnTo>
                    <a:pt x="3259201" y="155397"/>
                  </a:lnTo>
                  <a:lnTo>
                    <a:pt x="2865120" y="380949"/>
                  </a:lnTo>
                  <a:lnTo>
                    <a:pt x="2887980" y="379933"/>
                  </a:lnTo>
                  <a:lnTo>
                    <a:pt x="3074162" y="273634"/>
                  </a:lnTo>
                  <a:lnTo>
                    <a:pt x="3101086" y="257759"/>
                  </a:lnTo>
                  <a:lnTo>
                    <a:pt x="3281172" y="155397"/>
                  </a:lnTo>
                  <a:close/>
                </a:path>
                <a:path w="3340735" h="593089">
                  <a:moveTo>
                    <a:pt x="3334512" y="135585"/>
                  </a:moveTo>
                  <a:lnTo>
                    <a:pt x="3318637" y="135585"/>
                  </a:lnTo>
                  <a:lnTo>
                    <a:pt x="3313684" y="140411"/>
                  </a:lnTo>
                  <a:lnTo>
                    <a:pt x="3305683" y="144221"/>
                  </a:lnTo>
                  <a:lnTo>
                    <a:pt x="3221355" y="144221"/>
                  </a:lnTo>
                  <a:lnTo>
                    <a:pt x="3212935" y="142709"/>
                  </a:lnTo>
                  <a:lnTo>
                    <a:pt x="3205810" y="138569"/>
                  </a:lnTo>
                  <a:lnTo>
                    <a:pt x="3200501" y="132435"/>
                  </a:lnTo>
                  <a:lnTo>
                    <a:pt x="3197606" y="124917"/>
                  </a:lnTo>
                  <a:lnTo>
                    <a:pt x="3186684" y="124917"/>
                  </a:lnTo>
                  <a:lnTo>
                    <a:pt x="3209366" y="152387"/>
                  </a:lnTo>
                  <a:lnTo>
                    <a:pt x="3051048" y="242646"/>
                  </a:lnTo>
                  <a:lnTo>
                    <a:pt x="3033141" y="253568"/>
                  </a:lnTo>
                  <a:lnTo>
                    <a:pt x="3001391" y="271348"/>
                  </a:lnTo>
                  <a:lnTo>
                    <a:pt x="2807208" y="382473"/>
                  </a:lnTo>
                  <a:lnTo>
                    <a:pt x="2830068" y="381457"/>
                  </a:lnTo>
                  <a:lnTo>
                    <a:pt x="3226308" y="155397"/>
                  </a:lnTo>
                  <a:lnTo>
                    <a:pt x="3217291" y="155397"/>
                  </a:lnTo>
                  <a:lnTo>
                    <a:pt x="3213354" y="154381"/>
                  </a:lnTo>
                  <a:lnTo>
                    <a:pt x="3210941" y="153136"/>
                  </a:lnTo>
                  <a:lnTo>
                    <a:pt x="3212465" y="153873"/>
                  </a:lnTo>
                  <a:lnTo>
                    <a:pt x="3297809" y="153873"/>
                  </a:lnTo>
                  <a:lnTo>
                    <a:pt x="3308680" y="152501"/>
                  </a:lnTo>
                  <a:lnTo>
                    <a:pt x="3318726" y="148691"/>
                  </a:lnTo>
                  <a:lnTo>
                    <a:pt x="3327489" y="142900"/>
                  </a:lnTo>
                  <a:lnTo>
                    <a:pt x="3334512" y="135585"/>
                  </a:lnTo>
                  <a:close/>
                </a:path>
                <a:path w="3340735" h="593089">
                  <a:moveTo>
                    <a:pt x="3340608" y="117297"/>
                  </a:moveTo>
                  <a:lnTo>
                    <a:pt x="3329813" y="118313"/>
                  </a:lnTo>
                  <a:lnTo>
                    <a:pt x="3328797" y="122250"/>
                  </a:lnTo>
                  <a:lnTo>
                    <a:pt x="3326765" y="126187"/>
                  </a:lnTo>
                  <a:lnTo>
                    <a:pt x="3323844" y="130124"/>
                  </a:lnTo>
                  <a:lnTo>
                    <a:pt x="3334766" y="130124"/>
                  </a:lnTo>
                  <a:lnTo>
                    <a:pt x="3334766" y="134061"/>
                  </a:lnTo>
                  <a:lnTo>
                    <a:pt x="3337687" y="129108"/>
                  </a:lnTo>
                  <a:lnTo>
                    <a:pt x="3339592" y="123139"/>
                  </a:lnTo>
                  <a:lnTo>
                    <a:pt x="3340608" y="117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2555" y="1264919"/>
              <a:ext cx="103631" cy="76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8836" y="1283207"/>
              <a:ext cx="4004310" cy="134620"/>
            </a:xfrm>
            <a:custGeom>
              <a:avLst/>
              <a:gdLst/>
              <a:ahLst/>
              <a:cxnLst/>
              <a:rect l="l" t="t" r="r" b="b"/>
              <a:pathLst>
                <a:path w="4004309" h="134619">
                  <a:moveTo>
                    <a:pt x="225552" y="3048"/>
                  </a:moveTo>
                  <a:lnTo>
                    <a:pt x="214630" y="3048"/>
                  </a:lnTo>
                  <a:lnTo>
                    <a:pt x="214630" y="18034"/>
                  </a:lnTo>
                  <a:lnTo>
                    <a:pt x="53594" y="13970"/>
                  </a:lnTo>
                  <a:lnTo>
                    <a:pt x="53594" y="0"/>
                  </a:lnTo>
                  <a:lnTo>
                    <a:pt x="42672" y="0"/>
                  </a:lnTo>
                  <a:lnTo>
                    <a:pt x="42672" y="21971"/>
                  </a:lnTo>
                  <a:lnTo>
                    <a:pt x="45593" y="24003"/>
                  </a:lnTo>
                  <a:lnTo>
                    <a:pt x="222504" y="28956"/>
                  </a:lnTo>
                  <a:lnTo>
                    <a:pt x="224536" y="26924"/>
                  </a:lnTo>
                  <a:lnTo>
                    <a:pt x="225552" y="24892"/>
                  </a:lnTo>
                  <a:lnTo>
                    <a:pt x="225552" y="3048"/>
                  </a:lnTo>
                  <a:close/>
                </a:path>
                <a:path w="4004309" h="134619">
                  <a:moveTo>
                    <a:pt x="268224" y="5969"/>
                  </a:moveTo>
                  <a:lnTo>
                    <a:pt x="257302" y="5969"/>
                  </a:lnTo>
                  <a:lnTo>
                    <a:pt x="257302" y="42418"/>
                  </a:lnTo>
                  <a:lnTo>
                    <a:pt x="10922" y="33655"/>
                  </a:lnTo>
                  <a:lnTo>
                    <a:pt x="10922" y="0"/>
                  </a:lnTo>
                  <a:lnTo>
                    <a:pt x="0" y="0"/>
                  </a:lnTo>
                  <a:lnTo>
                    <a:pt x="0" y="37592"/>
                  </a:lnTo>
                  <a:lnTo>
                    <a:pt x="10922" y="38481"/>
                  </a:lnTo>
                  <a:lnTo>
                    <a:pt x="10922" y="43434"/>
                  </a:lnTo>
                  <a:lnTo>
                    <a:pt x="4953" y="43434"/>
                  </a:lnTo>
                  <a:lnTo>
                    <a:pt x="264287" y="53340"/>
                  </a:lnTo>
                  <a:lnTo>
                    <a:pt x="268224" y="49403"/>
                  </a:lnTo>
                  <a:lnTo>
                    <a:pt x="268224" y="5969"/>
                  </a:lnTo>
                  <a:close/>
                </a:path>
                <a:path w="4004309" h="134619">
                  <a:moveTo>
                    <a:pt x="673608" y="15240"/>
                  </a:moveTo>
                  <a:lnTo>
                    <a:pt x="662940" y="15240"/>
                  </a:lnTo>
                  <a:lnTo>
                    <a:pt x="662940" y="99060"/>
                  </a:lnTo>
                  <a:lnTo>
                    <a:pt x="673608" y="99060"/>
                  </a:lnTo>
                  <a:lnTo>
                    <a:pt x="673608" y="15240"/>
                  </a:lnTo>
                  <a:close/>
                </a:path>
                <a:path w="4004309" h="134619">
                  <a:moveTo>
                    <a:pt x="1420368" y="121539"/>
                  </a:moveTo>
                  <a:lnTo>
                    <a:pt x="1418463" y="34417"/>
                  </a:lnTo>
                  <a:lnTo>
                    <a:pt x="1418463" y="27432"/>
                  </a:lnTo>
                  <a:lnTo>
                    <a:pt x="1408176" y="27432"/>
                  </a:lnTo>
                  <a:lnTo>
                    <a:pt x="1408176" y="33401"/>
                  </a:lnTo>
                  <a:lnTo>
                    <a:pt x="1410081" y="121539"/>
                  </a:lnTo>
                  <a:lnTo>
                    <a:pt x="1410081" y="126492"/>
                  </a:lnTo>
                  <a:lnTo>
                    <a:pt x="1420368" y="126492"/>
                  </a:lnTo>
                  <a:lnTo>
                    <a:pt x="1420368" y="121539"/>
                  </a:lnTo>
                  <a:close/>
                </a:path>
                <a:path w="4004309" h="134619">
                  <a:moveTo>
                    <a:pt x="2722499" y="99568"/>
                  </a:moveTo>
                  <a:lnTo>
                    <a:pt x="2721445" y="99568"/>
                  </a:lnTo>
                  <a:lnTo>
                    <a:pt x="2713482" y="99568"/>
                  </a:lnTo>
                  <a:lnTo>
                    <a:pt x="2713482" y="96647"/>
                  </a:lnTo>
                  <a:lnTo>
                    <a:pt x="2713482" y="89789"/>
                  </a:lnTo>
                  <a:lnTo>
                    <a:pt x="2695702" y="90678"/>
                  </a:lnTo>
                  <a:lnTo>
                    <a:pt x="2695702" y="96647"/>
                  </a:lnTo>
                  <a:lnTo>
                    <a:pt x="2689733" y="96647"/>
                  </a:lnTo>
                  <a:lnTo>
                    <a:pt x="2689733" y="90678"/>
                  </a:lnTo>
                  <a:lnTo>
                    <a:pt x="1977898" y="122301"/>
                  </a:lnTo>
                  <a:lnTo>
                    <a:pt x="1977898" y="127254"/>
                  </a:lnTo>
                  <a:lnTo>
                    <a:pt x="1966976" y="127254"/>
                  </a:lnTo>
                  <a:lnTo>
                    <a:pt x="1966976" y="122301"/>
                  </a:lnTo>
                  <a:lnTo>
                    <a:pt x="1946148" y="123317"/>
                  </a:lnTo>
                  <a:lnTo>
                    <a:pt x="1946148" y="134112"/>
                  </a:lnTo>
                  <a:lnTo>
                    <a:pt x="2101037" y="127254"/>
                  </a:lnTo>
                  <a:lnTo>
                    <a:pt x="2568575" y="106553"/>
                  </a:lnTo>
                  <a:lnTo>
                    <a:pt x="2579497" y="106553"/>
                  </a:lnTo>
                  <a:lnTo>
                    <a:pt x="2596388" y="105537"/>
                  </a:lnTo>
                  <a:lnTo>
                    <a:pt x="2596388" y="101600"/>
                  </a:lnTo>
                  <a:lnTo>
                    <a:pt x="2601341" y="101600"/>
                  </a:lnTo>
                  <a:lnTo>
                    <a:pt x="2601341" y="103505"/>
                  </a:lnTo>
                  <a:lnTo>
                    <a:pt x="2602357" y="104521"/>
                  </a:lnTo>
                  <a:lnTo>
                    <a:pt x="2602357" y="105537"/>
                  </a:lnTo>
                  <a:lnTo>
                    <a:pt x="2689161" y="101600"/>
                  </a:lnTo>
                  <a:lnTo>
                    <a:pt x="2711577" y="100584"/>
                  </a:lnTo>
                  <a:lnTo>
                    <a:pt x="2722499" y="99568"/>
                  </a:lnTo>
                  <a:close/>
                </a:path>
                <a:path w="4004309" h="134619">
                  <a:moveTo>
                    <a:pt x="4004056" y="44373"/>
                  </a:moveTo>
                  <a:lnTo>
                    <a:pt x="4001135" y="43434"/>
                  </a:lnTo>
                  <a:lnTo>
                    <a:pt x="4000119" y="41402"/>
                  </a:lnTo>
                  <a:lnTo>
                    <a:pt x="4000119" y="38481"/>
                  </a:lnTo>
                  <a:lnTo>
                    <a:pt x="3993134" y="33528"/>
                  </a:lnTo>
                  <a:lnTo>
                    <a:pt x="2724404" y="89789"/>
                  </a:lnTo>
                  <a:lnTo>
                    <a:pt x="2724391" y="99453"/>
                  </a:lnTo>
                  <a:lnTo>
                    <a:pt x="4004056" y="44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2444" y="870203"/>
              <a:ext cx="3429000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58568" y="1296923"/>
              <a:ext cx="2365375" cy="935990"/>
            </a:xfrm>
            <a:custGeom>
              <a:avLst/>
              <a:gdLst/>
              <a:ahLst/>
              <a:cxnLst/>
              <a:rect l="l" t="t" r="r" b="b"/>
              <a:pathLst>
                <a:path w="2365375" h="935989">
                  <a:moveTo>
                    <a:pt x="630936" y="25400"/>
                  </a:moveTo>
                  <a:lnTo>
                    <a:pt x="620014" y="24384"/>
                  </a:lnTo>
                  <a:lnTo>
                    <a:pt x="35814" y="0"/>
                  </a:lnTo>
                  <a:lnTo>
                    <a:pt x="6985" y="18288"/>
                  </a:lnTo>
                  <a:lnTo>
                    <a:pt x="0" y="22352"/>
                  </a:lnTo>
                  <a:lnTo>
                    <a:pt x="2921" y="27432"/>
                  </a:lnTo>
                  <a:lnTo>
                    <a:pt x="13970" y="19304"/>
                  </a:lnTo>
                  <a:lnTo>
                    <a:pt x="36703" y="5080"/>
                  </a:lnTo>
                  <a:lnTo>
                    <a:pt x="622935" y="30480"/>
                  </a:lnTo>
                  <a:lnTo>
                    <a:pt x="630936" y="30480"/>
                  </a:lnTo>
                  <a:lnTo>
                    <a:pt x="630936" y="25400"/>
                  </a:lnTo>
                  <a:close/>
                </a:path>
                <a:path w="2365375" h="935989">
                  <a:moveTo>
                    <a:pt x="2365248" y="933704"/>
                  </a:moveTo>
                  <a:lnTo>
                    <a:pt x="2358263" y="918972"/>
                  </a:lnTo>
                  <a:lnTo>
                    <a:pt x="2343277" y="885444"/>
                  </a:lnTo>
                  <a:lnTo>
                    <a:pt x="2318004" y="885444"/>
                  </a:lnTo>
                  <a:lnTo>
                    <a:pt x="2318004" y="778764"/>
                  </a:lnTo>
                  <a:lnTo>
                    <a:pt x="2311908" y="778764"/>
                  </a:lnTo>
                  <a:lnTo>
                    <a:pt x="2311908" y="885444"/>
                  </a:lnTo>
                  <a:lnTo>
                    <a:pt x="2286127" y="885444"/>
                  </a:lnTo>
                  <a:lnTo>
                    <a:pt x="2269109" y="921004"/>
                  </a:lnTo>
                  <a:lnTo>
                    <a:pt x="2263140" y="931799"/>
                  </a:lnTo>
                  <a:lnTo>
                    <a:pt x="2268093" y="933704"/>
                  </a:lnTo>
                  <a:lnTo>
                    <a:pt x="2270125" y="928878"/>
                  </a:lnTo>
                  <a:lnTo>
                    <a:pt x="2289175" y="891413"/>
                  </a:lnTo>
                  <a:lnTo>
                    <a:pt x="2339213" y="891413"/>
                  </a:lnTo>
                  <a:lnTo>
                    <a:pt x="2357247" y="928878"/>
                  </a:lnTo>
                  <a:lnTo>
                    <a:pt x="2360295" y="935736"/>
                  </a:lnTo>
                  <a:lnTo>
                    <a:pt x="2365248" y="933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3595" y="1776983"/>
              <a:ext cx="320675" cy="324485"/>
            </a:xfrm>
            <a:custGeom>
              <a:avLst/>
              <a:gdLst/>
              <a:ahLst/>
              <a:cxnLst/>
              <a:rect l="l" t="t" r="r" b="b"/>
              <a:pathLst>
                <a:path w="320675" h="324485">
                  <a:moveTo>
                    <a:pt x="160020" y="0"/>
                  </a:moveTo>
                  <a:lnTo>
                    <a:pt x="160020" y="324357"/>
                  </a:lnTo>
                </a:path>
                <a:path w="320675" h="324485">
                  <a:moveTo>
                    <a:pt x="0" y="161543"/>
                  </a:moveTo>
                  <a:lnTo>
                    <a:pt x="320167" y="16154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6">
            <a:extLst>
              <a:ext uri="{FF2B5EF4-FFF2-40B4-BE49-F238E27FC236}">
                <a16:creationId xmlns:a16="http://schemas.microsoft.com/office/drawing/2014/main" id="{69A3FECD-4E02-4380-BE35-A5FD57BB0776}"/>
              </a:ext>
            </a:extLst>
          </p:cNvPr>
          <p:cNvSpPr txBox="1"/>
          <p:nvPr/>
        </p:nvSpPr>
        <p:spPr>
          <a:xfrm>
            <a:off x="542036" y="2464054"/>
            <a:ext cx="805941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0" marR="5080" indent="-1670685" algn="ctr">
              <a:lnSpc>
                <a:spcPct val="100000"/>
              </a:lnSpc>
              <a:spcBef>
                <a:spcPts val="100"/>
              </a:spcBef>
            </a:pPr>
            <a:r>
              <a:rPr lang="fr-MA" sz="3600" b="1" spc="-210" dirty="0">
                <a:solidFill>
                  <a:srgbClr val="FFFFFF"/>
                </a:solidFill>
                <a:latin typeface="Verdana"/>
                <a:cs typeface="Verdana"/>
              </a:rPr>
              <a:t>02-</a:t>
            </a:r>
            <a:r>
              <a:rPr lang="fr-FR" sz="3600" b="1" spc="-30" dirty="0">
                <a:solidFill>
                  <a:srgbClr val="FFFFFF"/>
                </a:solidFill>
                <a:latin typeface="Verdana"/>
                <a:cs typeface="Verdana"/>
              </a:rPr>
              <a:t> Description des données</a:t>
            </a:r>
            <a:endParaRPr sz="3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64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graphicFrame>
        <p:nvGraphicFramePr>
          <p:cNvPr id="24" name="Tableau 24">
            <a:extLst>
              <a:ext uri="{FF2B5EF4-FFF2-40B4-BE49-F238E27FC236}">
                <a16:creationId xmlns:a16="http://schemas.microsoft.com/office/drawing/2014/main" id="{1E7900D3-E0EF-4C1C-9D34-E1CFCA937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80966"/>
              </p:ext>
            </p:extLst>
          </p:nvPr>
        </p:nvGraphicFramePr>
        <p:xfrm>
          <a:off x="1524000" y="720883"/>
          <a:ext cx="6323278" cy="3291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79206494"/>
                    </a:ext>
                  </a:extLst>
                </a:gridCol>
                <a:gridCol w="4570678">
                  <a:extLst>
                    <a:ext uri="{9D8B030D-6E8A-4147-A177-3AD203B41FA5}">
                      <a16:colId xmlns:a16="http://schemas.microsoft.com/office/drawing/2014/main" val="3034483603"/>
                    </a:ext>
                  </a:extLst>
                </a:gridCol>
              </a:tblGrid>
              <a:tr h="271766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Nom de la colonne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11538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Airline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Nom de la compagnie aérienne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119343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Date_of_Journey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Date du vol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5974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Source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Ville de départ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16845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Destination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Ville d’arrivée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534379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Route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Itinéraire du vol, incluant les escales éventuelles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85441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Dep_Time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Heure de départ du vol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090258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Arrival_Time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Heure d’arrivée prévue à destination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448243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Duration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Durée totale du vol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342351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Total_Stops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Nombre d’escales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46211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Additionnal_Info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Informations complémentaires sur le vol</a:t>
                      </a:r>
                      <a:endParaRPr lang="fr-MA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490670"/>
                  </a:ext>
                </a:extLst>
              </a:tr>
              <a:tr h="271766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Price</a:t>
                      </a:r>
                      <a:endParaRPr lang="fr-MA" sz="1200" dirty="0">
                        <a:solidFill>
                          <a:schemeClr val="bg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MA" sz="1200" dirty="0">
                          <a:solidFill>
                            <a:schemeClr val="bg1"/>
                          </a:solidFill>
                        </a:rPr>
                        <a:t>Prix du billet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214949"/>
                  </a:ext>
                </a:extLst>
              </a:tr>
            </a:tbl>
          </a:graphicData>
        </a:graphic>
      </p:graphicFrame>
      <p:sp>
        <p:nvSpPr>
          <p:cNvPr id="27" name="Rectangle 2">
            <a:extLst>
              <a:ext uri="{FF2B5EF4-FFF2-40B4-BE49-F238E27FC236}">
                <a16:creationId xmlns:a16="http://schemas.microsoft.com/office/drawing/2014/main" id="{E66ABC1B-543A-4EEC-B00A-DEBCF2C5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359" y="4094873"/>
            <a:ext cx="6323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Description des colonnes du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dataset</a:t>
            </a:r>
            <a:endParaRPr lang="fr-FR" altLang="fr-FR" sz="1200" dirty="0">
              <a:solidFill>
                <a:schemeClr val="bg1"/>
              </a:solidFill>
              <a:latin typeface="Verdan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574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BD874429-900D-47C5-BB68-55A8127BF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689" y="2628580"/>
            <a:ext cx="5858617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11 colonnes principales, 10683 lignes.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Variables clés :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Airline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, Source, Destination, Duration, </a:t>
            </a:r>
            <a:r>
              <a:rPr lang="fr-FR" altLang="fr-FR" sz="1200" dirty="0" err="1">
                <a:solidFill>
                  <a:schemeClr val="bg1"/>
                </a:solidFill>
                <a:latin typeface="Verdana"/>
                <a:ea typeface="+mj-ea"/>
              </a:rPr>
              <a:t>Total_Stops</a:t>
            </a: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, Price...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fr-FR" altLang="fr-FR" sz="1200" dirty="0">
                <a:solidFill>
                  <a:schemeClr val="bg1"/>
                </a:solidFill>
                <a:latin typeface="Verdana"/>
                <a:ea typeface="+mj-ea"/>
              </a:rPr>
              <a:t>Objectif : prédire "Price" (variable cible).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48C1DA73-6FD1-40AE-9F54-C2C5EB69A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79" y="693220"/>
            <a:ext cx="2748451" cy="3135035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04754922-F6C5-4A79-ACEF-8E4612478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954" y="939788"/>
            <a:ext cx="5837978" cy="142572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0978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7373874" y="0"/>
                  </a:moveTo>
                  <a:lnTo>
                    <a:pt x="0" y="0"/>
                  </a:lnTo>
                  <a:lnTo>
                    <a:pt x="0" y="4110228"/>
                  </a:lnTo>
                  <a:lnTo>
                    <a:pt x="8058911" y="4110228"/>
                  </a:lnTo>
                  <a:lnTo>
                    <a:pt x="8058911" y="685038"/>
                  </a:lnTo>
                  <a:lnTo>
                    <a:pt x="7373874" y="0"/>
                  </a:lnTo>
                  <a:close/>
                </a:path>
              </a:pathLst>
            </a:custGeom>
            <a:solidFill>
              <a:srgbClr val="03153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2544" y="516636"/>
              <a:ext cx="8059420" cy="4110354"/>
            </a:xfrm>
            <a:custGeom>
              <a:avLst/>
              <a:gdLst/>
              <a:ahLst/>
              <a:cxnLst/>
              <a:rect l="l" t="t" r="r" b="b"/>
              <a:pathLst>
                <a:path w="8059420" h="4110354">
                  <a:moveTo>
                    <a:pt x="0" y="0"/>
                  </a:moveTo>
                  <a:lnTo>
                    <a:pt x="7373874" y="0"/>
                  </a:lnTo>
                  <a:lnTo>
                    <a:pt x="8058911" y="685038"/>
                  </a:lnTo>
                  <a:lnTo>
                    <a:pt x="8058911" y="4110228"/>
                  </a:lnTo>
                  <a:lnTo>
                    <a:pt x="0" y="41102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62555" y="870203"/>
            <a:ext cx="4819015" cy="1432560"/>
            <a:chOff x="2162555" y="870203"/>
            <a:chExt cx="4819015" cy="1432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0" y="2157983"/>
              <a:ext cx="70103" cy="655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90416" y="1894331"/>
              <a:ext cx="341630" cy="245745"/>
            </a:xfrm>
            <a:custGeom>
              <a:avLst/>
              <a:gdLst/>
              <a:ahLst/>
              <a:cxnLst/>
              <a:rect l="l" t="t" r="r" b="b"/>
              <a:pathLst>
                <a:path w="341629" h="245744">
                  <a:moveTo>
                    <a:pt x="318516" y="6985"/>
                  </a:moveTo>
                  <a:lnTo>
                    <a:pt x="315468" y="4953"/>
                  </a:lnTo>
                  <a:lnTo>
                    <a:pt x="312547" y="2032"/>
                  </a:lnTo>
                  <a:lnTo>
                    <a:pt x="309499" y="0"/>
                  </a:lnTo>
                  <a:lnTo>
                    <a:pt x="77724" y="140081"/>
                  </a:lnTo>
                  <a:lnTo>
                    <a:pt x="32550" y="157111"/>
                  </a:lnTo>
                  <a:lnTo>
                    <a:pt x="16383" y="158242"/>
                  </a:lnTo>
                  <a:lnTo>
                    <a:pt x="10160" y="158115"/>
                  </a:lnTo>
                  <a:lnTo>
                    <a:pt x="7112" y="157861"/>
                  </a:lnTo>
                  <a:lnTo>
                    <a:pt x="6096" y="168783"/>
                  </a:lnTo>
                  <a:lnTo>
                    <a:pt x="51092" y="164033"/>
                  </a:lnTo>
                  <a:lnTo>
                    <a:pt x="83693" y="148971"/>
                  </a:lnTo>
                  <a:lnTo>
                    <a:pt x="318516" y="6985"/>
                  </a:lnTo>
                  <a:close/>
                </a:path>
                <a:path w="341629" h="245744">
                  <a:moveTo>
                    <a:pt x="341376" y="21209"/>
                  </a:moveTo>
                  <a:lnTo>
                    <a:pt x="338455" y="19304"/>
                  </a:lnTo>
                  <a:lnTo>
                    <a:pt x="330454" y="15240"/>
                  </a:lnTo>
                  <a:lnTo>
                    <a:pt x="19812" y="203454"/>
                  </a:lnTo>
                  <a:lnTo>
                    <a:pt x="19812" y="211455"/>
                  </a:lnTo>
                  <a:lnTo>
                    <a:pt x="16891" y="211455"/>
                  </a:lnTo>
                  <a:lnTo>
                    <a:pt x="16891" y="205486"/>
                  </a:lnTo>
                  <a:lnTo>
                    <a:pt x="15875" y="206502"/>
                  </a:lnTo>
                  <a:lnTo>
                    <a:pt x="13970" y="207518"/>
                  </a:lnTo>
                  <a:lnTo>
                    <a:pt x="13970" y="208534"/>
                  </a:lnTo>
                  <a:lnTo>
                    <a:pt x="12954" y="209550"/>
                  </a:lnTo>
                  <a:lnTo>
                    <a:pt x="9906" y="222377"/>
                  </a:lnTo>
                  <a:lnTo>
                    <a:pt x="9017" y="227457"/>
                  </a:lnTo>
                  <a:lnTo>
                    <a:pt x="5969" y="230378"/>
                  </a:lnTo>
                  <a:lnTo>
                    <a:pt x="2032" y="233426"/>
                  </a:lnTo>
                  <a:lnTo>
                    <a:pt x="0" y="245364"/>
                  </a:lnTo>
                  <a:lnTo>
                    <a:pt x="22860" y="214503"/>
                  </a:lnTo>
                  <a:lnTo>
                    <a:pt x="341376" y="212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3067" y="1988819"/>
              <a:ext cx="124968" cy="169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3395" y="2157983"/>
              <a:ext cx="70103" cy="655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12208" y="1894331"/>
              <a:ext cx="341630" cy="243840"/>
            </a:xfrm>
            <a:custGeom>
              <a:avLst/>
              <a:gdLst/>
              <a:ahLst/>
              <a:cxnLst/>
              <a:rect l="l" t="t" r="r" b="b"/>
              <a:pathLst>
                <a:path w="341629" h="243839">
                  <a:moveTo>
                    <a:pt x="335280" y="169164"/>
                  </a:moveTo>
                  <a:lnTo>
                    <a:pt x="334264" y="158242"/>
                  </a:lnTo>
                  <a:lnTo>
                    <a:pt x="326263" y="158242"/>
                  </a:lnTo>
                  <a:lnTo>
                    <a:pt x="309562" y="157124"/>
                  </a:lnTo>
                  <a:lnTo>
                    <a:pt x="293585" y="153771"/>
                  </a:lnTo>
                  <a:lnTo>
                    <a:pt x="278320" y="148170"/>
                  </a:lnTo>
                  <a:lnTo>
                    <a:pt x="263779" y="140335"/>
                  </a:lnTo>
                  <a:lnTo>
                    <a:pt x="33401" y="0"/>
                  </a:lnTo>
                  <a:lnTo>
                    <a:pt x="30353" y="2032"/>
                  </a:lnTo>
                  <a:lnTo>
                    <a:pt x="27432" y="4953"/>
                  </a:lnTo>
                  <a:lnTo>
                    <a:pt x="24384" y="6985"/>
                  </a:lnTo>
                  <a:lnTo>
                    <a:pt x="258826" y="149225"/>
                  </a:lnTo>
                  <a:lnTo>
                    <a:pt x="274231" y="157810"/>
                  </a:lnTo>
                  <a:lnTo>
                    <a:pt x="290677" y="164058"/>
                  </a:lnTo>
                  <a:lnTo>
                    <a:pt x="308063" y="167881"/>
                  </a:lnTo>
                  <a:lnTo>
                    <a:pt x="326263" y="169164"/>
                  </a:lnTo>
                  <a:lnTo>
                    <a:pt x="335280" y="169164"/>
                  </a:lnTo>
                  <a:close/>
                </a:path>
                <a:path w="341629" h="243839">
                  <a:moveTo>
                    <a:pt x="341376" y="243840"/>
                  </a:moveTo>
                  <a:lnTo>
                    <a:pt x="340360" y="231902"/>
                  </a:lnTo>
                  <a:lnTo>
                    <a:pt x="336423" y="229870"/>
                  </a:lnTo>
                  <a:lnTo>
                    <a:pt x="333375" y="226949"/>
                  </a:lnTo>
                  <a:lnTo>
                    <a:pt x="331470" y="221996"/>
                  </a:lnTo>
                  <a:lnTo>
                    <a:pt x="328422" y="209042"/>
                  </a:lnTo>
                  <a:lnTo>
                    <a:pt x="328422" y="208026"/>
                  </a:lnTo>
                  <a:lnTo>
                    <a:pt x="327406" y="205994"/>
                  </a:lnTo>
                  <a:lnTo>
                    <a:pt x="326517" y="205994"/>
                  </a:lnTo>
                  <a:lnTo>
                    <a:pt x="325501" y="205105"/>
                  </a:lnTo>
                  <a:lnTo>
                    <a:pt x="325501" y="212979"/>
                  </a:lnTo>
                  <a:lnTo>
                    <a:pt x="322453" y="212979"/>
                  </a:lnTo>
                  <a:lnTo>
                    <a:pt x="322453" y="204089"/>
                  </a:lnTo>
                  <a:lnTo>
                    <a:pt x="10922" y="15240"/>
                  </a:lnTo>
                  <a:lnTo>
                    <a:pt x="8001" y="17272"/>
                  </a:lnTo>
                  <a:lnTo>
                    <a:pt x="0" y="21209"/>
                  </a:lnTo>
                  <a:lnTo>
                    <a:pt x="318516" y="213995"/>
                  </a:lnTo>
                  <a:lnTo>
                    <a:pt x="321564" y="224917"/>
                  </a:lnTo>
                  <a:lnTo>
                    <a:pt x="324065" y="231775"/>
                  </a:lnTo>
                  <a:lnTo>
                    <a:pt x="328460" y="237337"/>
                  </a:lnTo>
                  <a:lnTo>
                    <a:pt x="334365" y="241427"/>
                  </a:lnTo>
                  <a:lnTo>
                    <a:pt x="341376" y="243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963" y="1988819"/>
              <a:ext cx="126491" cy="169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5132" y="1932431"/>
              <a:ext cx="175259" cy="370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01212" y="937259"/>
              <a:ext cx="1760220" cy="878205"/>
            </a:xfrm>
            <a:custGeom>
              <a:avLst/>
              <a:gdLst/>
              <a:ahLst/>
              <a:cxnLst/>
              <a:rect l="l" t="t" r="r" b="b"/>
              <a:pathLst>
                <a:path w="1760220" h="878205">
                  <a:moveTo>
                    <a:pt x="207264" y="601980"/>
                  </a:moveTo>
                  <a:lnTo>
                    <a:pt x="181356" y="586740"/>
                  </a:lnTo>
                  <a:lnTo>
                    <a:pt x="181356" y="595884"/>
                  </a:lnTo>
                  <a:lnTo>
                    <a:pt x="187579" y="601980"/>
                  </a:lnTo>
                  <a:lnTo>
                    <a:pt x="207264" y="601980"/>
                  </a:lnTo>
                  <a:close/>
                </a:path>
                <a:path w="1760220" h="878205">
                  <a:moveTo>
                    <a:pt x="416052" y="708660"/>
                  </a:moveTo>
                  <a:lnTo>
                    <a:pt x="21971" y="483108"/>
                  </a:lnTo>
                  <a:lnTo>
                    <a:pt x="0" y="483108"/>
                  </a:lnTo>
                  <a:lnTo>
                    <a:pt x="182118" y="586486"/>
                  </a:lnTo>
                  <a:lnTo>
                    <a:pt x="207010" y="601345"/>
                  </a:lnTo>
                  <a:lnTo>
                    <a:pt x="393192" y="707644"/>
                  </a:lnTo>
                  <a:lnTo>
                    <a:pt x="416052" y="708660"/>
                  </a:lnTo>
                  <a:close/>
                </a:path>
                <a:path w="1760220" h="878205">
                  <a:moveTo>
                    <a:pt x="717804" y="562356"/>
                  </a:moveTo>
                  <a:lnTo>
                    <a:pt x="498602" y="577342"/>
                  </a:lnTo>
                  <a:lnTo>
                    <a:pt x="487680" y="596392"/>
                  </a:lnTo>
                  <a:lnTo>
                    <a:pt x="490080" y="597230"/>
                  </a:lnTo>
                  <a:lnTo>
                    <a:pt x="489966" y="597408"/>
                  </a:lnTo>
                  <a:lnTo>
                    <a:pt x="487045" y="596392"/>
                  </a:lnTo>
                  <a:lnTo>
                    <a:pt x="489966" y="591566"/>
                  </a:lnTo>
                  <a:lnTo>
                    <a:pt x="488950" y="591566"/>
                  </a:lnTo>
                  <a:lnTo>
                    <a:pt x="473976" y="586028"/>
                  </a:lnTo>
                  <a:lnTo>
                    <a:pt x="467753" y="584365"/>
                  </a:lnTo>
                  <a:lnTo>
                    <a:pt x="461264" y="583692"/>
                  </a:lnTo>
                  <a:lnTo>
                    <a:pt x="262128" y="589534"/>
                  </a:lnTo>
                  <a:lnTo>
                    <a:pt x="280035" y="599440"/>
                  </a:lnTo>
                  <a:lnTo>
                    <a:pt x="462280" y="594487"/>
                  </a:lnTo>
                  <a:lnTo>
                    <a:pt x="468122" y="594487"/>
                  </a:lnTo>
                  <a:lnTo>
                    <a:pt x="482092" y="600329"/>
                  </a:lnTo>
                  <a:lnTo>
                    <a:pt x="485013" y="601345"/>
                  </a:lnTo>
                  <a:lnTo>
                    <a:pt x="486029" y="601345"/>
                  </a:lnTo>
                  <a:lnTo>
                    <a:pt x="487045" y="602361"/>
                  </a:lnTo>
                  <a:lnTo>
                    <a:pt x="717804" y="611124"/>
                  </a:lnTo>
                  <a:lnTo>
                    <a:pt x="717804" y="601345"/>
                  </a:lnTo>
                  <a:lnTo>
                    <a:pt x="493903" y="591566"/>
                  </a:lnTo>
                  <a:lnTo>
                    <a:pt x="492582" y="593521"/>
                  </a:lnTo>
                  <a:lnTo>
                    <a:pt x="493649" y="591439"/>
                  </a:lnTo>
                  <a:lnTo>
                    <a:pt x="500507" y="580390"/>
                  </a:lnTo>
                  <a:lnTo>
                    <a:pt x="717804" y="565404"/>
                  </a:lnTo>
                  <a:lnTo>
                    <a:pt x="717804" y="562356"/>
                  </a:lnTo>
                  <a:close/>
                </a:path>
                <a:path w="1760220" h="878205">
                  <a:moveTo>
                    <a:pt x="717804" y="534924"/>
                  </a:moveTo>
                  <a:lnTo>
                    <a:pt x="484886" y="557022"/>
                  </a:lnTo>
                  <a:lnTo>
                    <a:pt x="480949" y="559054"/>
                  </a:lnTo>
                  <a:lnTo>
                    <a:pt x="466979" y="565023"/>
                  </a:lnTo>
                  <a:lnTo>
                    <a:pt x="461137" y="565023"/>
                  </a:lnTo>
                  <a:lnTo>
                    <a:pt x="230339" y="571119"/>
                  </a:lnTo>
                  <a:lnTo>
                    <a:pt x="229108" y="570357"/>
                  </a:lnTo>
                  <a:lnTo>
                    <a:pt x="71247" y="480060"/>
                  </a:lnTo>
                  <a:lnTo>
                    <a:pt x="67183" y="482092"/>
                  </a:lnTo>
                  <a:lnTo>
                    <a:pt x="62230" y="483108"/>
                  </a:lnTo>
                  <a:lnTo>
                    <a:pt x="53340" y="483108"/>
                  </a:lnTo>
                  <a:lnTo>
                    <a:pt x="448564" y="709168"/>
                  </a:lnTo>
                  <a:lnTo>
                    <a:pt x="472440" y="710184"/>
                  </a:lnTo>
                  <a:lnTo>
                    <a:pt x="278765" y="599059"/>
                  </a:lnTo>
                  <a:lnTo>
                    <a:pt x="248564" y="582155"/>
                  </a:lnTo>
                  <a:lnTo>
                    <a:pt x="461137" y="576072"/>
                  </a:lnTo>
                  <a:lnTo>
                    <a:pt x="470027" y="576072"/>
                  </a:lnTo>
                  <a:lnTo>
                    <a:pt x="477901" y="572135"/>
                  </a:lnTo>
                  <a:lnTo>
                    <a:pt x="484886" y="569087"/>
                  </a:lnTo>
                  <a:lnTo>
                    <a:pt x="487807" y="567055"/>
                  </a:lnTo>
                  <a:lnTo>
                    <a:pt x="717804" y="545973"/>
                  </a:lnTo>
                  <a:lnTo>
                    <a:pt x="717804" y="534924"/>
                  </a:lnTo>
                  <a:close/>
                </a:path>
                <a:path w="1760220" h="878205">
                  <a:moveTo>
                    <a:pt x="742188" y="877836"/>
                  </a:moveTo>
                  <a:lnTo>
                    <a:pt x="740156" y="872871"/>
                  </a:lnTo>
                  <a:lnTo>
                    <a:pt x="738251" y="868934"/>
                  </a:lnTo>
                  <a:lnTo>
                    <a:pt x="736219" y="863981"/>
                  </a:lnTo>
                  <a:lnTo>
                    <a:pt x="736219" y="862076"/>
                  </a:lnTo>
                  <a:lnTo>
                    <a:pt x="735203" y="861060"/>
                  </a:lnTo>
                  <a:lnTo>
                    <a:pt x="670687" y="824484"/>
                  </a:lnTo>
                  <a:lnTo>
                    <a:pt x="650748" y="825500"/>
                  </a:lnTo>
                  <a:lnTo>
                    <a:pt x="697484" y="852170"/>
                  </a:lnTo>
                  <a:lnTo>
                    <a:pt x="698500" y="849122"/>
                  </a:lnTo>
                  <a:lnTo>
                    <a:pt x="701421" y="851154"/>
                  </a:lnTo>
                  <a:lnTo>
                    <a:pt x="699389" y="853186"/>
                  </a:lnTo>
                  <a:lnTo>
                    <a:pt x="742188" y="877836"/>
                  </a:lnTo>
                  <a:close/>
                </a:path>
                <a:path w="1760220" h="878205">
                  <a:moveTo>
                    <a:pt x="969264" y="2032"/>
                  </a:moveTo>
                  <a:lnTo>
                    <a:pt x="965327" y="2032"/>
                  </a:lnTo>
                  <a:lnTo>
                    <a:pt x="961263" y="1016"/>
                  </a:lnTo>
                  <a:lnTo>
                    <a:pt x="958342" y="0"/>
                  </a:lnTo>
                  <a:lnTo>
                    <a:pt x="943356" y="353568"/>
                  </a:lnTo>
                  <a:lnTo>
                    <a:pt x="953389" y="353568"/>
                  </a:lnTo>
                  <a:lnTo>
                    <a:pt x="969264" y="2032"/>
                  </a:lnTo>
                  <a:close/>
                </a:path>
                <a:path w="1760220" h="878205">
                  <a:moveTo>
                    <a:pt x="999744" y="353568"/>
                  </a:moveTo>
                  <a:lnTo>
                    <a:pt x="983869" y="0"/>
                  </a:lnTo>
                  <a:lnTo>
                    <a:pt x="976884" y="2032"/>
                  </a:lnTo>
                  <a:lnTo>
                    <a:pt x="973836" y="2032"/>
                  </a:lnTo>
                  <a:lnTo>
                    <a:pt x="988822" y="353568"/>
                  </a:lnTo>
                  <a:lnTo>
                    <a:pt x="999744" y="353568"/>
                  </a:lnTo>
                  <a:close/>
                </a:path>
                <a:path w="1760220" h="878205">
                  <a:moveTo>
                    <a:pt x="1677924" y="588772"/>
                  </a:moveTo>
                  <a:lnTo>
                    <a:pt x="1480185" y="583692"/>
                  </a:lnTo>
                  <a:lnTo>
                    <a:pt x="1471168" y="583692"/>
                  </a:lnTo>
                  <a:lnTo>
                    <a:pt x="1463294" y="586740"/>
                  </a:lnTo>
                  <a:lnTo>
                    <a:pt x="1456309" y="589788"/>
                  </a:lnTo>
                  <a:lnTo>
                    <a:pt x="1453388" y="590804"/>
                  </a:lnTo>
                  <a:lnTo>
                    <a:pt x="1451356" y="590804"/>
                  </a:lnTo>
                  <a:lnTo>
                    <a:pt x="1454277" y="595884"/>
                  </a:lnTo>
                  <a:lnTo>
                    <a:pt x="1453756" y="596163"/>
                  </a:lnTo>
                  <a:lnTo>
                    <a:pt x="1450975" y="591439"/>
                  </a:lnTo>
                  <a:lnTo>
                    <a:pt x="1443990" y="578358"/>
                  </a:lnTo>
                  <a:lnTo>
                    <a:pt x="1442974" y="577342"/>
                  </a:lnTo>
                  <a:lnTo>
                    <a:pt x="1223772" y="562356"/>
                  </a:lnTo>
                  <a:lnTo>
                    <a:pt x="1223772" y="565404"/>
                  </a:lnTo>
                  <a:lnTo>
                    <a:pt x="1441958" y="580390"/>
                  </a:lnTo>
                  <a:lnTo>
                    <a:pt x="1447596" y="590842"/>
                  </a:lnTo>
                  <a:lnTo>
                    <a:pt x="1223772" y="599948"/>
                  </a:lnTo>
                  <a:lnTo>
                    <a:pt x="1223772" y="611124"/>
                  </a:lnTo>
                  <a:lnTo>
                    <a:pt x="1454277" y="601980"/>
                  </a:lnTo>
                  <a:lnTo>
                    <a:pt x="1456309" y="600964"/>
                  </a:lnTo>
                  <a:lnTo>
                    <a:pt x="1457325" y="600964"/>
                  </a:lnTo>
                  <a:lnTo>
                    <a:pt x="1460246" y="599948"/>
                  </a:lnTo>
                  <a:lnTo>
                    <a:pt x="1467231" y="596900"/>
                  </a:lnTo>
                  <a:lnTo>
                    <a:pt x="1473200" y="593852"/>
                  </a:lnTo>
                  <a:lnTo>
                    <a:pt x="1480185" y="593852"/>
                  </a:lnTo>
                  <a:lnTo>
                    <a:pt x="1660017" y="598932"/>
                  </a:lnTo>
                  <a:lnTo>
                    <a:pt x="1677924" y="588772"/>
                  </a:lnTo>
                  <a:close/>
                </a:path>
                <a:path w="1760220" h="878205">
                  <a:moveTo>
                    <a:pt x="1709928" y="571119"/>
                  </a:moveTo>
                  <a:lnTo>
                    <a:pt x="1481328" y="565023"/>
                  </a:lnTo>
                  <a:lnTo>
                    <a:pt x="1474343" y="565023"/>
                  </a:lnTo>
                  <a:lnTo>
                    <a:pt x="1468374" y="562102"/>
                  </a:lnTo>
                  <a:lnTo>
                    <a:pt x="1461389" y="559054"/>
                  </a:lnTo>
                  <a:lnTo>
                    <a:pt x="1458341" y="558038"/>
                  </a:lnTo>
                  <a:lnTo>
                    <a:pt x="1457452" y="557022"/>
                  </a:lnTo>
                  <a:lnTo>
                    <a:pt x="1454404" y="557022"/>
                  </a:lnTo>
                  <a:lnTo>
                    <a:pt x="1223772" y="534924"/>
                  </a:lnTo>
                  <a:lnTo>
                    <a:pt x="1223772" y="545973"/>
                  </a:lnTo>
                  <a:lnTo>
                    <a:pt x="1454404" y="568071"/>
                  </a:lnTo>
                  <a:lnTo>
                    <a:pt x="1456436" y="569087"/>
                  </a:lnTo>
                  <a:lnTo>
                    <a:pt x="1464310" y="572135"/>
                  </a:lnTo>
                  <a:lnTo>
                    <a:pt x="1472311" y="576072"/>
                  </a:lnTo>
                  <a:lnTo>
                    <a:pt x="1480312" y="576072"/>
                  </a:lnTo>
                  <a:lnTo>
                    <a:pt x="1692021" y="582168"/>
                  </a:lnTo>
                  <a:lnTo>
                    <a:pt x="1709928" y="571119"/>
                  </a:lnTo>
                  <a:close/>
                </a:path>
                <a:path w="1760220" h="878205">
                  <a:moveTo>
                    <a:pt x="1760220" y="585216"/>
                  </a:moveTo>
                  <a:lnTo>
                    <a:pt x="1732788" y="601980"/>
                  </a:lnTo>
                  <a:lnTo>
                    <a:pt x="1754124" y="601980"/>
                  </a:lnTo>
                  <a:lnTo>
                    <a:pt x="1760220" y="595630"/>
                  </a:lnTo>
                  <a:lnTo>
                    <a:pt x="1760220" y="585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1667" y="1761743"/>
              <a:ext cx="169164" cy="9905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0092" y="1264970"/>
              <a:ext cx="3340735" cy="593090"/>
            </a:xfrm>
            <a:custGeom>
              <a:avLst/>
              <a:gdLst/>
              <a:ahLst/>
              <a:cxnLst/>
              <a:rect l="l" t="t" r="r" b="b"/>
              <a:pathLst>
                <a:path w="3340735" h="593089">
                  <a:moveTo>
                    <a:pt x="1780032" y="380949"/>
                  </a:moveTo>
                  <a:lnTo>
                    <a:pt x="1385697" y="155397"/>
                  </a:lnTo>
                  <a:lnTo>
                    <a:pt x="1403223" y="155397"/>
                  </a:lnTo>
                  <a:lnTo>
                    <a:pt x="1408303" y="154381"/>
                  </a:lnTo>
                  <a:lnTo>
                    <a:pt x="1434084" y="124790"/>
                  </a:lnTo>
                  <a:lnTo>
                    <a:pt x="1423162" y="124790"/>
                  </a:lnTo>
                  <a:lnTo>
                    <a:pt x="1420241" y="132422"/>
                  </a:lnTo>
                  <a:lnTo>
                    <a:pt x="1414932" y="138684"/>
                  </a:lnTo>
                  <a:lnTo>
                    <a:pt x="1407756" y="142925"/>
                  </a:lnTo>
                  <a:lnTo>
                    <a:pt x="1399286" y="144475"/>
                  </a:lnTo>
                  <a:lnTo>
                    <a:pt x="1314958" y="144475"/>
                  </a:lnTo>
                  <a:lnTo>
                    <a:pt x="1306957" y="141554"/>
                  </a:lnTo>
                  <a:lnTo>
                    <a:pt x="1300988" y="136601"/>
                  </a:lnTo>
                  <a:lnTo>
                    <a:pt x="1294003" y="136601"/>
                  </a:lnTo>
                  <a:lnTo>
                    <a:pt x="1294003" y="135585"/>
                  </a:lnTo>
                  <a:lnTo>
                    <a:pt x="1291082" y="135585"/>
                  </a:lnTo>
                  <a:lnTo>
                    <a:pt x="1291082" y="130759"/>
                  </a:lnTo>
                  <a:lnTo>
                    <a:pt x="1296035" y="130759"/>
                  </a:lnTo>
                  <a:lnTo>
                    <a:pt x="1294003" y="127711"/>
                  </a:lnTo>
                  <a:lnTo>
                    <a:pt x="1292098" y="122758"/>
                  </a:lnTo>
                  <a:lnTo>
                    <a:pt x="1291082" y="118821"/>
                  </a:lnTo>
                  <a:lnTo>
                    <a:pt x="1280160" y="118821"/>
                  </a:lnTo>
                  <a:lnTo>
                    <a:pt x="1284986" y="133273"/>
                  </a:lnTo>
                  <a:lnTo>
                    <a:pt x="1294396" y="144881"/>
                  </a:lnTo>
                  <a:lnTo>
                    <a:pt x="1307350" y="152603"/>
                  </a:lnTo>
                  <a:lnTo>
                    <a:pt x="1322832" y="155397"/>
                  </a:lnTo>
                  <a:lnTo>
                    <a:pt x="1380744" y="155397"/>
                  </a:lnTo>
                  <a:lnTo>
                    <a:pt x="1774063" y="380949"/>
                  </a:lnTo>
                  <a:lnTo>
                    <a:pt x="1780032" y="380949"/>
                  </a:lnTo>
                  <a:close/>
                </a:path>
                <a:path w="3340735" h="593089">
                  <a:moveTo>
                    <a:pt x="2058924" y="141427"/>
                  </a:moveTo>
                  <a:lnTo>
                    <a:pt x="2038096" y="140411"/>
                  </a:lnTo>
                  <a:lnTo>
                    <a:pt x="2038985" y="145364"/>
                  </a:lnTo>
                  <a:lnTo>
                    <a:pt x="2028063" y="145364"/>
                  </a:lnTo>
                  <a:lnTo>
                    <a:pt x="2028063" y="140411"/>
                  </a:lnTo>
                  <a:lnTo>
                    <a:pt x="1310005" y="108534"/>
                  </a:lnTo>
                  <a:lnTo>
                    <a:pt x="1304036" y="108534"/>
                  </a:lnTo>
                  <a:lnTo>
                    <a:pt x="1292098" y="107518"/>
                  </a:lnTo>
                  <a:lnTo>
                    <a:pt x="1292098" y="117551"/>
                  </a:lnTo>
                  <a:lnTo>
                    <a:pt x="1281303" y="117551"/>
                  </a:lnTo>
                  <a:lnTo>
                    <a:pt x="1281303" y="107518"/>
                  </a:lnTo>
                  <a:lnTo>
                    <a:pt x="11938" y="51765"/>
                  </a:lnTo>
                  <a:lnTo>
                    <a:pt x="4953" y="55702"/>
                  </a:lnTo>
                  <a:lnTo>
                    <a:pt x="4953" y="58750"/>
                  </a:lnTo>
                  <a:lnTo>
                    <a:pt x="3048" y="60782"/>
                  </a:lnTo>
                  <a:lnTo>
                    <a:pt x="1016" y="61671"/>
                  </a:lnTo>
                  <a:lnTo>
                    <a:pt x="0" y="61671"/>
                  </a:lnTo>
                  <a:lnTo>
                    <a:pt x="1280287" y="117551"/>
                  </a:lnTo>
                  <a:lnTo>
                    <a:pt x="1291209" y="118440"/>
                  </a:lnTo>
                  <a:lnTo>
                    <a:pt x="1405382" y="123520"/>
                  </a:lnTo>
                  <a:lnTo>
                    <a:pt x="1405382" y="122504"/>
                  </a:lnTo>
                  <a:lnTo>
                    <a:pt x="1406398" y="121488"/>
                  </a:lnTo>
                  <a:lnTo>
                    <a:pt x="1406398" y="120472"/>
                  </a:lnTo>
                  <a:lnTo>
                    <a:pt x="1411351" y="120472"/>
                  </a:lnTo>
                  <a:lnTo>
                    <a:pt x="1411351" y="123520"/>
                  </a:lnTo>
                  <a:lnTo>
                    <a:pt x="1423289" y="124409"/>
                  </a:lnTo>
                  <a:lnTo>
                    <a:pt x="1434211" y="124409"/>
                  </a:lnTo>
                  <a:lnTo>
                    <a:pt x="2058924" y="152349"/>
                  </a:lnTo>
                  <a:lnTo>
                    <a:pt x="2058924" y="141427"/>
                  </a:lnTo>
                  <a:close/>
                </a:path>
                <a:path w="3340735" h="593089">
                  <a:moveTo>
                    <a:pt x="2103120" y="42621"/>
                  </a:moveTo>
                  <a:lnTo>
                    <a:pt x="2009203" y="40716"/>
                  </a:lnTo>
                  <a:lnTo>
                    <a:pt x="1671116" y="33858"/>
                  </a:lnTo>
                  <a:lnTo>
                    <a:pt x="1195298" y="24206"/>
                  </a:lnTo>
                  <a:lnTo>
                    <a:pt x="1051293" y="21285"/>
                  </a:lnTo>
                  <a:lnTo>
                    <a:pt x="907300" y="18364"/>
                  </a:lnTo>
                  <a:lnTo>
                    <a:pt x="1473" y="0"/>
                  </a:lnTo>
                  <a:lnTo>
                    <a:pt x="3429" y="965"/>
                  </a:lnTo>
                  <a:lnTo>
                    <a:pt x="4445" y="1854"/>
                  </a:lnTo>
                  <a:lnTo>
                    <a:pt x="5461" y="2870"/>
                  </a:lnTo>
                  <a:lnTo>
                    <a:pt x="5461" y="10617"/>
                  </a:lnTo>
                  <a:lnTo>
                    <a:pt x="618236" y="23190"/>
                  </a:lnTo>
                  <a:lnTo>
                    <a:pt x="618236" y="18364"/>
                  </a:lnTo>
                  <a:lnTo>
                    <a:pt x="629158" y="18364"/>
                  </a:lnTo>
                  <a:lnTo>
                    <a:pt x="629158" y="23190"/>
                  </a:lnTo>
                  <a:lnTo>
                    <a:pt x="660908" y="24206"/>
                  </a:lnTo>
                  <a:lnTo>
                    <a:pt x="660908" y="18364"/>
                  </a:lnTo>
                  <a:lnTo>
                    <a:pt x="671830" y="18364"/>
                  </a:lnTo>
                  <a:lnTo>
                    <a:pt x="671830" y="24206"/>
                  </a:lnTo>
                  <a:lnTo>
                    <a:pt x="832739" y="27127"/>
                  </a:lnTo>
                  <a:lnTo>
                    <a:pt x="832739" y="21285"/>
                  </a:lnTo>
                  <a:lnTo>
                    <a:pt x="843661" y="21285"/>
                  </a:lnTo>
                  <a:lnTo>
                    <a:pt x="843661" y="27127"/>
                  </a:lnTo>
                  <a:lnTo>
                    <a:pt x="875538" y="28016"/>
                  </a:lnTo>
                  <a:lnTo>
                    <a:pt x="875538" y="24206"/>
                  </a:lnTo>
                  <a:lnTo>
                    <a:pt x="886460" y="24206"/>
                  </a:lnTo>
                  <a:lnTo>
                    <a:pt x="886460" y="28016"/>
                  </a:lnTo>
                  <a:lnTo>
                    <a:pt x="1280668" y="36779"/>
                  </a:lnTo>
                  <a:lnTo>
                    <a:pt x="1280668" y="33858"/>
                  </a:lnTo>
                  <a:lnTo>
                    <a:pt x="1291590" y="33858"/>
                  </a:lnTo>
                  <a:lnTo>
                    <a:pt x="1291590" y="36779"/>
                  </a:lnTo>
                  <a:lnTo>
                    <a:pt x="1619377" y="43637"/>
                  </a:lnTo>
                  <a:lnTo>
                    <a:pt x="1619377" y="40716"/>
                  </a:lnTo>
                  <a:lnTo>
                    <a:pt x="1625346" y="40716"/>
                  </a:lnTo>
                  <a:lnTo>
                    <a:pt x="1625346" y="43637"/>
                  </a:lnTo>
                  <a:lnTo>
                    <a:pt x="2001774" y="51384"/>
                  </a:lnTo>
                  <a:lnTo>
                    <a:pt x="2001774" y="48463"/>
                  </a:lnTo>
                  <a:lnTo>
                    <a:pt x="2006727" y="48463"/>
                  </a:lnTo>
                  <a:lnTo>
                    <a:pt x="2006727" y="51384"/>
                  </a:lnTo>
                  <a:lnTo>
                    <a:pt x="2026666" y="51384"/>
                  </a:lnTo>
                  <a:lnTo>
                    <a:pt x="2026666" y="48463"/>
                  </a:lnTo>
                  <a:lnTo>
                    <a:pt x="2026666" y="45542"/>
                  </a:lnTo>
                  <a:lnTo>
                    <a:pt x="2037588" y="45542"/>
                  </a:lnTo>
                  <a:lnTo>
                    <a:pt x="2037588" y="52273"/>
                  </a:lnTo>
                  <a:lnTo>
                    <a:pt x="2090166" y="53289"/>
                  </a:lnTo>
                  <a:lnTo>
                    <a:pt x="2098167" y="45542"/>
                  </a:lnTo>
                  <a:lnTo>
                    <a:pt x="2103120" y="42621"/>
                  </a:lnTo>
                  <a:close/>
                </a:path>
                <a:path w="3340735" h="593089">
                  <a:moveTo>
                    <a:pt x="2644140" y="496773"/>
                  </a:moveTo>
                  <a:lnTo>
                    <a:pt x="2639187" y="496773"/>
                  </a:lnTo>
                  <a:lnTo>
                    <a:pt x="2586101" y="527380"/>
                  </a:lnTo>
                  <a:lnTo>
                    <a:pt x="2584069" y="522427"/>
                  </a:lnTo>
                  <a:lnTo>
                    <a:pt x="2583396" y="521106"/>
                  </a:lnTo>
                  <a:lnTo>
                    <a:pt x="2583688" y="520903"/>
                  </a:lnTo>
                  <a:lnTo>
                    <a:pt x="2584704" y="522935"/>
                  </a:lnTo>
                  <a:lnTo>
                    <a:pt x="2630424" y="497789"/>
                  </a:lnTo>
                  <a:lnTo>
                    <a:pt x="2610485" y="496773"/>
                  </a:lnTo>
                  <a:lnTo>
                    <a:pt x="2548001" y="531571"/>
                  </a:lnTo>
                  <a:lnTo>
                    <a:pt x="2548001" y="532587"/>
                  </a:lnTo>
                  <a:lnTo>
                    <a:pt x="2546985" y="534492"/>
                  </a:lnTo>
                  <a:lnTo>
                    <a:pt x="2546985" y="535508"/>
                  </a:lnTo>
                  <a:lnTo>
                    <a:pt x="2543048" y="543128"/>
                  </a:lnTo>
                  <a:lnTo>
                    <a:pt x="2542032" y="547065"/>
                  </a:lnTo>
                  <a:lnTo>
                    <a:pt x="2581948" y="525310"/>
                  </a:lnTo>
                  <a:lnTo>
                    <a:pt x="2586101" y="530301"/>
                  </a:lnTo>
                  <a:lnTo>
                    <a:pt x="2644140" y="496773"/>
                  </a:lnTo>
                  <a:close/>
                </a:path>
                <a:path w="3340735" h="593089">
                  <a:moveTo>
                    <a:pt x="2680716" y="499313"/>
                  </a:moveTo>
                  <a:lnTo>
                    <a:pt x="2660777" y="498297"/>
                  </a:lnTo>
                  <a:lnTo>
                    <a:pt x="2527554" y="573112"/>
                  </a:lnTo>
                  <a:lnTo>
                    <a:pt x="2519553" y="586943"/>
                  </a:lnTo>
                  <a:lnTo>
                    <a:pt x="2514600" y="592785"/>
                  </a:lnTo>
                  <a:lnTo>
                    <a:pt x="2680716" y="499313"/>
                  </a:lnTo>
                  <a:close/>
                </a:path>
                <a:path w="3340735" h="593089">
                  <a:moveTo>
                    <a:pt x="3243072" y="155397"/>
                  </a:moveTo>
                  <a:lnTo>
                    <a:pt x="3238119" y="155397"/>
                  </a:lnTo>
                  <a:lnTo>
                    <a:pt x="2842260" y="380949"/>
                  </a:lnTo>
                  <a:lnTo>
                    <a:pt x="2848229" y="380949"/>
                  </a:lnTo>
                  <a:lnTo>
                    <a:pt x="3243072" y="155397"/>
                  </a:lnTo>
                  <a:close/>
                </a:path>
                <a:path w="3340735" h="593089">
                  <a:moveTo>
                    <a:pt x="3281172" y="155397"/>
                  </a:moveTo>
                  <a:lnTo>
                    <a:pt x="3259201" y="155397"/>
                  </a:lnTo>
                  <a:lnTo>
                    <a:pt x="2865120" y="380949"/>
                  </a:lnTo>
                  <a:lnTo>
                    <a:pt x="2887980" y="379933"/>
                  </a:lnTo>
                  <a:lnTo>
                    <a:pt x="3074162" y="273634"/>
                  </a:lnTo>
                  <a:lnTo>
                    <a:pt x="3101086" y="257759"/>
                  </a:lnTo>
                  <a:lnTo>
                    <a:pt x="3281172" y="155397"/>
                  </a:lnTo>
                  <a:close/>
                </a:path>
                <a:path w="3340735" h="593089">
                  <a:moveTo>
                    <a:pt x="3334512" y="135585"/>
                  </a:moveTo>
                  <a:lnTo>
                    <a:pt x="3318637" y="135585"/>
                  </a:lnTo>
                  <a:lnTo>
                    <a:pt x="3313684" y="140411"/>
                  </a:lnTo>
                  <a:lnTo>
                    <a:pt x="3305683" y="144221"/>
                  </a:lnTo>
                  <a:lnTo>
                    <a:pt x="3221355" y="144221"/>
                  </a:lnTo>
                  <a:lnTo>
                    <a:pt x="3212935" y="142709"/>
                  </a:lnTo>
                  <a:lnTo>
                    <a:pt x="3205810" y="138569"/>
                  </a:lnTo>
                  <a:lnTo>
                    <a:pt x="3200501" y="132435"/>
                  </a:lnTo>
                  <a:lnTo>
                    <a:pt x="3197606" y="124917"/>
                  </a:lnTo>
                  <a:lnTo>
                    <a:pt x="3186684" y="124917"/>
                  </a:lnTo>
                  <a:lnTo>
                    <a:pt x="3209366" y="152387"/>
                  </a:lnTo>
                  <a:lnTo>
                    <a:pt x="3051048" y="242646"/>
                  </a:lnTo>
                  <a:lnTo>
                    <a:pt x="3033141" y="253568"/>
                  </a:lnTo>
                  <a:lnTo>
                    <a:pt x="3001391" y="271348"/>
                  </a:lnTo>
                  <a:lnTo>
                    <a:pt x="2807208" y="382473"/>
                  </a:lnTo>
                  <a:lnTo>
                    <a:pt x="2830068" y="381457"/>
                  </a:lnTo>
                  <a:lnTo>
                    <a:pt x="3226308" y="155397"/>
                  </a:lnTo>
                  <a:lnTo>
                    <a:pt x="3217291" y="155397"/>
                  </a:lnTo>
                  <a:lnTo>
                    <a:pt x="3213354" y="154381"/>
                  </a:lnTo>
                  <a:lnTo>
                    <a:pt x="3210941" y="153136"/>
                  </a:lnTo>
                  <a:lnTo>
                    <a:pt x="3212465" y="153873"/>
                  </a:lnTo>
                  <a:lnTo>
                    <a:pt x="3297809" y="153873"/>
                  </a:lnTo>
                  <a:lnTo>
                    <a:pt x="3308680" y="152501"/>
                  </a:lnTo>
                  <a:lnTo>
                    <a:pt x="3318726" y="148691"/>
                  </a:lnTo>
                  <a:lnTo>
                    <a:pt x="3327489" y="142900"/>
                  </a:lnTo>
                  <a:lnTo>
                    <a:pt x="3334512" y="135585"/>
                  </a:lnTo>
                  <a:close/>
                </a:path>
                <a:path w="3340735" h="593089">
                  <a:moveTo>
                    <a:pt x="3340608" y="117297"/>
                  </a:moveTo>
                  <a:lnTo>
                    <a:pt x="3329813" y="118313"/>
                  </a:lnTo>
                  <a:lnTo>
                    <a:pt x="3328797" y="122250"/>
                  </a:lnTo>
                  <a:lnTo>
                    <a:pt x="3326765" y="126187"/>
                  </a:lnTo>
                  <a:lnTo>
                    <a:pt x="3323844" y="130124"/>
                  </a:lnTo>
                  <a:lnTo>
                    <a:pt x="3334766" y="130124"/>
                  </a:lnTo>
                  <a:lnTo>
                    <a:pt x="3334766" y="134061"/>
                  </a:lnTo>
                  <a:lnTo>
                    <a:pt x="3337687" y="129108"/>
                  </a:lnTo>
                  <a:lnTo>
                    <a:pt x="3339592" y="123139"/>
                  </a:lnTo>
                  <a:lnTo>
                    <a:pt x="3340608" y="117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2555" y="1264919"/>
              <a:ext cx="103631" cy="762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8836" y="1283207"/>
              <a:ext cx="4004310" cy="134620"/>
            </a:xfrm>
            <a:custGeom>
              <a:avLst/>
              <a:gdLst/>
              <a:ahLst/>
              <a:cxnLst/>
              <a:rect l="l" t="t" r="r" b="b"/>
              <a:pathLst>
                <a:path w="4004309" h="134619">
                  <a:moveTo>
                    <a:pt x="225552" y="3048"/>
                  </a:moveTo>
                  <a:lnTo>
                    <a:pt x="214630" y="3048"/>
                  </a:lnTo>
                  <a:lnTo>
                    <a:pt x="214630" y="18034"/>
                  </a:lnTo>
                  <a:lnTo>
                    <a:pt x="53594" y="13970"/>
                  </a:lnTo>
                  <a:lnTo>
                    <a:pt x="53594" y="0"/>
                  </a:lnTo>
                  <a:lnTo>
                    <a:pt x="42672" y="0"/>
                  </a:lnTo>
                  <a:lnTo>
                    <a:pt x="42672" y="21971"/>
                  </a:lnTo>
                  <a:lnTo>
                    <a:pt x="45593" y="24003"/>
                  </a:lnTo>
                  <a:lnTo>
                    <a:pt x="222504" y="28956"/>
                  </a:lnTo>
                  <a:lnTo>
                    <a:pt x="224536" y="26924"/>
                  </a:lnTo>
                  <a:lnTo>
                    <a:pt x="225552" y="24892"/>
                  </a:lnTo>
                  <a:lnTo>
                    <a:pt x="225552" y="3048"/>
                  </a:lnTo>
                  <a:close/>
                </a:path>
                <a:path w="4004309" h="134619">
                  <a:moveTo>
                    <a:pt x="268224" y="5969"/>
                  </a:moveTo>
                  <a:lnTo>
                    <a:pt x="257302" y="5969"/>
                  </a:lnTo>
                  <a:lnTo>
                    <a:pt x="257302" y="42418"/>
                  </a:lnTo>
                  <a:lnTo>
                    <a:pt x="10922" y="33655"/>
                  </a:lnTo>
                  <a:lnTo>
                    <a:pt x="10922" y="0"/>
                  </a:lnTo>
                  <a:lnTo>
                    <a:pt x="0" y="0"/>
                  </a:lnTo>
                  <a:lnTo>
                    <a:pt x="0" y="37592"/>
                  </a:lnTo>
                  <a:lnTo>
                    <a:pt x="10922" y="38481"/>
                  </a:lnTo>
                  <a:lnTo>
                    <a:pt x="10922" y="43434"/>
                  </a:lnTo>
                  <a:lnTo>
                    <a:pt x="4953" y="43434"/>
                  </a:lnTo>
                  <a:lnTo>
                    <a:pt x="264287" y="53340"/>
                  </a:lnTo>
                  <a:lnTo>
                    <a:pt x="268224" y="49403"/>
                  </a:lnTo>
                  <a:lnTo>
                    <a:pt x="268224" y="5969"/>
                  </a:lnTo>
                  <a:close/>
                </a:path>
                <a:path w="4004309" h="134619">
                  <a:moveTo>
                    <a:pt x="673608" y="15240"/>
                  </a:moveTo>
                  <a:lnTo>
                    <a:pt x="662940" y="15240"/>
                  </a:lnTo>
                  <a:lnTo>
                    <a:pt x="662940" y="99060"/>
                  </a:lnTo>
                  <a:lnTo>
                    <a:pt x="673608" y="99060"/>
                  </a:lnTo>
                  <a:lnTo>
                    <a:pt x="673608" y="15240"/>
                  </a:lnTo>
                  <a:close/>
                </a:path>
                <a:path w="4004309" h="134619">
                  <a:moveTo>
                    <a:pt x="1420368" y="121539"/>
                  </a:moveTo>
                  <a:lnTo>
                    <a:pt x="1418463" y="34417"/>
                  </a:lnTo>
                  <a:lnTo>
                    <a:pt x="1418463" y="27432"/>
                  </a:lnTo>
                  <a:lnTo>
                    <a:pt x="1408176" y="27432"/>
                  </a:lnTo>
                  <a:lnTo>
                    <a:pt x="1408176" y="33401"/>
                  </a:lnTo>
                  <a:lnTo>
                    <a:pt x="1410081" y="121539"/>
                  </a:lnTo>
                  <a:lnTo>
                    <a:pt x="1410081" y="126492"/>
                  </a:lnTo>
                  <a:lnTo>
                    <a:pt x="1420368" y="126492"/>
                  </a:lnTo>
                  <a:lnTo>
                    <a:pt x="1420368" y="121539"/>
                  </a:lnTo>
                  <a:close/>
                </a:path>
                <a:path w="4004309" h="134619">
                  <a:moveTo>
                    <a:pt x="2722499" y="99568"/>
                  </a:moveTo>
                  <a:lnTo>
                    <a:pt x="2721445" y="99568"/>
                  </a:lnTo>
                  <a:lnTo>
                    <a:pt x="2713482" y="99568"/>
                  </a:lnTo>
                  <a:lnTo>
                    <a:pt x="2713482" y="96647"/>
                  </a:lnTo>
                  <a:lnTo>
                    <a:pt x="2713482" y="89789"/>
                  </a:lnTo>
                  <a:lnTo>
                    <a:pt x="2695702" y="90678"/>
                  </a:lnTo>
                  <a:lnTo>
                    <a:pt x="2695702" y="96647"/>
                  </a:lnTo>
                  <a:lnTo>
                    <a:pt x="2689733" y="96647"/>
                  </a:lnTo>
                  <a:lnTo>
                    <a:pt x="2689733" y="90678"/>
                  </a:lnTo>
                  <a:lnTo>
                    <a:pt x="1977898" y="122301"/>
                  </a:lnTo>
                  <a:lnTo>
                    <a:pt x="1977898" y="127254"/>
                  </a:lnTo>
                  <a:lnTo>
                    <a:pt x="1966976" y="127254"/>
                  </a:lnTo>
                  <a:lnTo>
                    <a:pt x="1966976" y="122301"/>
                  </a:lnTo>
                  <a:lnTo>
                    <a:pt x="1946148" y="123317"/>
                  </a:lnTo>
                  <a:lnTo>
                    <a:pt x="1946148" y="134112"/>
                  </a:lnTo>
                  <a:lnTo>
                    <a:pt x="2101037" y="127254"/>
                  </a:lnTo>
                  <a:lnTo>
                    <a:pt x="2568575" y="106553"/>
                  </a:lnTo>
                  <a:lnTo>
                    <a:pt x="2579497" y="106553"/>
                  </a:lnTo>
                  <a:lnTo>
                    <a:pt x="2596388" y="105537"/>
                  </a:lnTo>
                  <a:lnTo>
                    <a:pt x="2596388" y="101600"/>
                  </a:lnTo>
                  <a:lnTo>
                    <a:pt x="2601341" y="101600"/>
                  </a:lnTo>
                  <a:lnTo>
                    <a:pt x="2601341" y="103505"/>
                  </a:lnTo>
                  <a:lnTo>
                    <a:pt x="2602357" y="104521"/>
                  </a:lnTo>
                  <a:lnTo>
                    <a:pt x="2602357" y="105537"/>
                  </a:lnTo>
                  <a:lnTo>
                    <a:pt x="2689161" y="101600"/>
                  </a:lnTo>
                  <a:lnTo>
                    <a:pt x="2711577" y="100584"/>
                  </a:lnTo>
                  <a:lnTo>
                    <a:pt x="2722499" y="99568"/>
                  </a:lnTo>
                  <a:close/>
                </a:path>
                <a:path w="4004309" h="134619">
                  <a:moveTo>
                    <a:pt x="4004056" y="44373"/>
                  </a:moveTo>
                  <a:lnTo>
                    <a:pt x="4001135" y="43434"/>
                  </a:lnTo>
                  <a:lnTo>
                    <a:pt x="4000119" y="41402"/>
                  </a:lnTo>
                  <a:lnTo>
                    <a:pt x="4000119" y="38481"/>
                  </a:lnTo>
                  <a:lnTo>
                    <a:pt x="3993134" y="33528"/>
                  </a:lnTo>
                  <a:lnTo>
                    <a:pt x="2724404" y="89789"/>
                  </a:lnTo>
                  <a:lnTo>
                    <a:pt x="2724391" y="99453"/>
                  </a:lnTo>
                  <a:lnTo>
                    <a:pt x="4004056" y="44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2444" y="870203"/>
              <a:ext cx="3429000" cy="1281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58568" y="1296923"/>
              <a:ext cx="2365375" cy="935990"/>
            </a:xfrm>
            <a:custGeom>
              <a:avLst/>
              <a:gdLst/>
              <a:ahLst/>
              <a:cxnLst/>
              <a:rect l="l" t="t" r="r" b="b"/>
              <a:pathLst>
                <a:path w="2365375" h="935989">
                  <a:moveTo>
                    <a:pt x="630936" y="25400"/>
                  </a:moveTo>
                  <a:lnTo>
                    <a:pt x="620014" y="24384"/>
                  </a:lnTo>
                  <a:lnTo>
                    <a:pt x="35814" y="0"/>
                  </a:lnTo>
                  <a:lnTo>
                    <a:pt x="6985" y="18288"/>
                  </a:lnTo>
                  <a:lnTo>
                    <a:pt x="0" y="22352"/>
                  </a:lnTo>
                  <a:lnTo>
                    <a:pt x="2921" y="27432"/>
                  </a:lnTo>
                  <a:lnTo>
                    <a:pt x="13970" y="19304"/>
                  </a:lnTo>
                  <a:lnTo>
                    <a:pt x="36703" y="5080"/>
                  </a:lnTo>
                  <a:lnTo>
                    <a:pt x="622935" y="30480"/>
                  </a:lnTo>
                  <a:lnTo>
                    <a:pt x="630936" y="30480"/>
                  </a:lnTo>
                  <a:lnTo>
                    <a:pt x="630936" y="25400"/>
                  </a:lnTo>
                  <a:close/>
                </a:path>
                <a:path w="2365375" h="935989">
                  <a:moveTo>
                    <a:pt x="2365248" y="933704"/>
                  </a:moveTo>
                  <a:lnTo>
                    <a:pt x="2358263" y="918972"/>
                  </a:lnTo>
                  <a:lnTo>
                    <a:pt x="2343277" y="885444"/>
                  </a:lnTo>
                  <a:lnTo>
                    <a:pt x="2318004" y="885444"/>
                  </a:lnTo>
                  <a:lnTo>
                    <a:pt x="2318004" y="778764"/>
                  </a:lnTo>
                  <a:lnTo>
                    <a:pt x="2311908" y="778764"/>
                  </a:lnTo>
                  <a:lnTo>
                    <a:pt x="2311908" y="885444"/>
                  </a:lnTo>
                  <a:lnTo>
                    <a:pt x="2286127" y="885444"/>
                  </a:lnTo>
                  <a:lnTo>
                    <a:pt x="2269109" y="921004"/>
                  </a:lnTo>
                  <a:lnTo>
                    <a:pt x="2263140" y="931799"/>
                  </a:lnTo>
                  <a:lnTo>
                    <a:pt x="2268093" y="933704"/>
                  </a:lnTo>
                  <a:lnTo>
                    <a:pt x="2270125" y="928878"/>
                  </a:lnTo>
                  <a:lnTo>
                    <a:pt x="2289175" y="891413"/>
                  </a:lnTo>
                  <a:lnTo>
                    <a:pt x="2339213" y="891413"/>
                  </a:lnTo>
                  <a:lnTo>
                    <a:pt x="2357247" y="928878"/>
                  </a:lnTo>
                  <a:lnTo>
                    <a:pt x="2360295" y="935736"/>
                  </a:lnTo>
                  <a:lnTo>
                    <a:pt x="2365248" y="9337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3595" y="1776983"/>
              <a:ext cx="320675" cy="324485"/>
            </a:xfrm>
            <a:custGeom>
              <a:avLst/>
              <a:gdLst/>
              <a:ahLst/>
              <a:cxnLst/>
              <a:rect l="l" t="t" r="r" b="b"/>
              <a:pathLst>
                <a:path w="320675" h="324485">
                  <a:moveTo>
                    <a:pt x="160020" y="0"/>
                  </a:moveTo>
                  <a:lnTo>
                    <a:pt x="160020" y="324357"/>
                  </a:lnTo>
                </a:path>
                <a:path w="320675" h="324485">
                  <a:moveTo>
                    <a:pt x="0" y="161543"/>
                  </a:moveTo>
                  <a:lnTo>
                    <a:pt x="320167" y="161543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6">
            <a:extLst>
              <a:ext uri="{FF2B5EF4-FFF2-40B4-BE49-F238E27FC236}">
                <a16:creationId xmlns:a16="http://schemas.microsoft.com/office/drawing/2014/main" id="{35222F66-2C80-45E1-8D8C-6D5F07E6818A}"/>
              </a:ext>
            </a:extLst>
          </p:cNvPr>
          <p:cNvSpPr txBox="1"/>
          <p:nvPr/>
        </p:nvSpPr>
        <p:spPr>
          <a:xfrm>
            <a:off x="1371600" y="2464054"/>
            <a:ext cx="722985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0" marR="5080" indent="-1670685" algn="l">
              <a:spcBef>
                <a:spcPts val="100"/>
              </a:spcBef>
            </a:pPr>
            <a:r>
              <a:rPr lang="fr-MA" sz="3600" b="1" spc="-210" dirty="0">
                <a:solidFill>
                  <a:srgbClr val="FFFFFF"/>
                </a:solidFill>
                <a:latin typeface="Verdana"/>
                <a:cs typeface="Verdana"/>
              </a:rPr>
              <a:t>03-</a:t>
            </a:r>
            <a:r>
              <a:rPr lang="fr-FR" sz="36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fr-FR" sz="3600" b="1" i="0" u="none" dirty="0">
                <a:solidFill>
                  <a:schemeClr val="bg1"/>
                </a:solidFill>
              </a:rPr>
              <a:t>Nettoyage et préparation des données</a:t>
            </a:r>
            <a:endParaRPr lang="fr-MA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0303" y="0"/>
            <a:ext cx="9224603" cy="5154337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31538"/>
          </a:solidFill>
        </p:spPr>
        <p:txBody>
          <a:bodyPr wrap="square" lIns="0" tIns="0" rIns="0" bIns="0" rtlCol="0"/>
          <a:lstStyle/>
          <a:p>
            <a:r>
              <a:rPr lang="fr-FR" dirty="0"/>
              <a:t>.</a:t>
            </a:r>
            <a:endParaRPr lang="fr-MA" dirty="0"/>
          </a:p>
        </p:txBody>
      </p:sp>
      <p:sp>
        <p:nvSpPr>
          <p:cNvPr id="3" name="object 3"/>
          <p:cNvSpPr/>
          <p:nvPr/>
        </p:nvSpPr>
        <p:spPr>
          <a:xfrm>
            <a:off x="8659368" y="175260"/>
            <a:ext cx="320675" cy="324485"/>
          </a:xfrm>
          <a:custGeom>
            <a:avLst/>
            <a:gdLst/>
            <a:ahLst/>
            <a:cxnLst/>
            <a:rect l="l" t="t" r="r" b="b"/>
            <a:pathLst>
              <a:path w="320675" h="324484">
                <a:moveTo>
                  <a:pt x="160020" y="0"/>
                </a:moveTo>
                <a:lnTo>
                  <a:pt x="160020" y="324357"/>
                </a:lnTo>
              </a:path>
              <a:path w="320675" h="324484">
                <a:moveTo>
                  <a:pt x="0" y="161543"/>
                </a:moveTo>
                <a:lnTo>
                  <a:pt x="320166" y="161543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301" y="4440961"/>
            <a:ext cx="56515" cy="353695"/>
          </a:xfrm>
          <a:custGeom>
            <a:avLst/>
            <a:gdLst/>
            <a:ahLst/>
            <a:cxnLst/>
            <a:rect l="l" t="t" r="r" b="b"/>
            <a:pathLst>
              <a:path w="56514" h="353695">
                <a:moveTo>
                  <a:pt x="27381" y="1993"/>
                </a:moveTo>
                <a:lnTo>
                  <a:pt x="23177" y="1993"/>
                </a:lnTo>
                <a:lnTo>
                  <a:pt x="18948" y="990"/>
                </a:lnTo>
                <a:lnTo>
                  <a:pt x="15786" y="0"/>
                </a:lnTo>
                <a:lnTo>
                  <a:pt x="0" y="353542"/>
                </a:lnTo>
                <a:lnTo>
                  <a:pt x="10553" y="353542"/>
                </a:lnTo>
                <a:lnTo>
                  <a:pt x="27381" y="1993"/>
                </a:lnTo>
                <a:close/>
              </a:path>
              <a:path w="56514" h="353695">
                <a:moveTo>
                  <a:pt x="56362" y="353542"/>
                </a:moveTo>
                <a:lnTo>
                  <a:pt x="41376" y="0"/>
                </a:lnTo>
                <a:lnTo>
                  <a:pt x="38557" y="990"/>
                </a:lnTo>
                <a:lnTo>
                  <a:pt x="34785" y="1993"/>
                </a:lnTo>
                <a:lnTo>
                  <a:pt x="31978" y="1993"/>
                </a:lnTo>
                <a:lnTo>
                  <a:pt x="46037" y="353542"/>
                </a:lnTo>
                <a:lnTo>
                  <a:pt x="56362" y="353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79375" cy="18415"/>
          </a:xfrm>
          <a:custGeom>
            <a:avLst/>
            <a:gdLst/>
            <a:ahLst/>
            <a:cxnLst/>
            <a:rect l="l" t="t" r="r" b="b"/>
            <a:pathLst>
              <a:path w="79375" h="18414">
                <a:moveTo>
                  <a:pt x="79217" y="0"/>
                </a:moveTo>
                <a:lnTo>
                  <a:pt x="0" y="7556"/>
                </a:lnTo>
                <a:lnTo>
                  <a:pt x="0" y="18297"/>
                </a:lnTo>
                <a:lnTo>
                  <a:pt x="79217" y="11048"/>
                </a:lnTo>
                <a:lnTo>
                  <a:pt x="79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003291"/>
            <a:ext cx="79375" cy="48895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9209" y="38976"/>
                </a:moveTo>
                <a:lnTo>
                  <a:pt x="0" y="35534"/>
                </a:lnTo>
                <a:lnTo>
                  <a:pt x="0" y="45732"/>
                </a:lnTo>
                <a:lnTo>
                  <a:pt x="79209" y="48768"/>
                </a:lnTo>
                <a:lnTo>
                  <a:pt x="79209" y="38976"/>
                </a:lnTo>
                <a:close/>
              </a:path>
              <a:path w="79375" h="48895">
                <a:moveTo>
                  <a:pt x="79209" y="0"/>
                </a:moveTo>
                <a:lnTo>
                  <a:pt x="0" y="5422"/>
                </a:lnTo>
                <a:lnTo>
                  <a:pt x="0" y="8445"/>
                </a:lnTo>
                <a:lnTo>
                  <a:pt x="79209" y="2997"/>
                </a:lnTo>
                <a:lnTo>
                  <a:pt x="792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5026152"/>
            <a:ext cx="454659" cy="26034"/>
          </a:xfrm>
          <a:custGeom>
            <a:avLst/>
            <a:gdLst/>
            <a:ahLst/>
            <a:cxnLst/>
            <a:rect l="l" t="t" r="r" b="b"/>
            <a:pathLst>
              <a:path w="454659" h="26035">
                <a:moveTo>
                  <a:pt x="256387" y="0"/>
                </a:moveTo>
                <a:lnTo>
                  <a:pt x="247459" y="0"/>
                </a:lnTo>
                <a:lnTo>
                  <a:pt x="239496" y="2875"/>
                </a:lnTo>
                <a:lnTo>
                  <a:pt x="232562" y="5750"/>
                </a:lnTo>
                <a:lnTo>
                  <a:pt x="229577" y="6728"/>
                </a:lnTo>
                <a:lnTo>
                  <a:pt x="227584" y="6728"/>
                </a:lnTo>
                <a:lnTo>
                  <a:pt x="230555" y="11501"/>
                </a:lnTo>
                <a:lnTo>
                  <a:pt x="228561" y="12479"/>
                </a:lnTo>
                <a:lnTo>
                  <a:pt x="224599" y="6728"/>
                </a:lnTo>
                <a:lnTo>
                  <a:pt x="0" y="15354"/>
                </a:lnTo>
                <a:lnTo>
                  <a:pt x="0" y="25908"/>
                </a:lnTo>
                <a:lnTo>
                  <a:pt x="230555" y="17280"/>
                </a:lnTo>
                <a:lnTo>
                  <a:pt x="232562" y="16304"/>
                </a:lnTo>
                <a:lnTo>
                  <a:pt x="233540" y="16304"/>
                </a:lnTo>
                <a:lnTo>
                  <a:pt x="236524" y="15354"/>
                </a:lnTo>
                <a:lnTo>
                  <a:pt x="243497" y="12479"/>
                </a:lnTo>
                <a:lnTo>
                  <a:pt x="249453" y="9603"/>
                </a:lnTo>
                <a:lnTo>
                  <a:pt x="256387" y="9603"/>
                </a:lnTo>
                <a:lnTo>
                  <a:pt x="436270" y="14405"/>
                </a:lnTo>
                <a:lnTo>
                  <a:pt x="454152" y="4801"/>
                </a:lnTo>
                <a:lnTo>
                  <a:pt x="256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4885944"/>
            <a:ext cx="775970" cy="257810"/>
          </a:xfrm>
          <a:custGeom>
            <a:avLst/>
            <a:gdLst/>
            <a:ahLst/>
            <a:cxnLst/>
            <a:rect l="l" t="t" r="r" b="b"/>
            <a:pathLst>
              <a:path w="775969" h="257810">
                <a:moveTo>
                  <a:pt x="230124" y="151384"/>
                </a:moveTo>
                <a:lnTo>
                  <a:pt x="227152" y="146405"/>
                </a:lnTo>
                <a:lnTo>
                  <a:pt x="220192" y="133375"/>
                </a:lnTo>
                <a:lnTo>
                  <a:pt x="219214" y="132384"/>
                </a:lnTo>
                <a:lnTo>
                  <a:pt x="0" y="117348"/>
                </a:lnTo>
                <a:lnTo>
                  <a:pt x="0" y="120345"/>
                </a:lnTo>
                <a:lnTo>
                  <a:pt x="218224" y="135394"/>
                </a:lnTo>
                <a:lnTo>
                  <a:pt x="224180" y="146405"/>
                </a:lnTo>
                <a:lnTo>
                  <a:pt x="228130" y="152400"/>
                </a:lnTo>
                <a:lnTo>
                  <a:pt x="230124" y="151384"/>
                </a:lnTo>
                <a:close/>
              </a:path>
              <a:path w="775969" h="257810">
                <a:moveTo>
                  <a:pt x="661416" y="38049"/>
                </a:moveTo>
                <a:lnTo>
                  <a:pt x="652437" y="38049"/>
                </a:lnTo>
                <a:lnTo>
                  <a:pt x="648462" y="37045"/>
                </a:lnTo>
                <a:lnTo>
                  <a:pt x="644461" y="35077"/>
                </a:lnTo>
                <a:lnTo>
                  <a:pt x="486219" y="125323"/>
                </a:lnTo>
                <a:lnTo>
                  <a:pt x="485025" y="126047"/>
                </a:lnTo>
                <a:lnTo>
                  <a:pt x="257505" y="120053"/>
                </a:lnTo>
                <a:lnTo>
                  <a:pt x="250532" y="120053"/>
                </a:lnTo>
                <a:lnTo>
                  <a:pt x="244563" y="117043"/>
                </a:lnTo>
                <a:lnTo>
                  <a:pt x="237591" y="114033"/>
                </a:lnTo>
                <a:lnTo>
                  <a:pt x="234619" y="113042"/>
                </a:lnTo>
                <a:lnTo>
                  <a:pt x="233629" y="112014"/>
                </a:lnTo>
                <a:lnTo>
                  <a:pt x="230644" y="112014"/>
                </a:lnTo>
                <a:lnTo>
                  <a:pt x="0" y="89916"/>
                </a:lnTo>
                <a:lnTo>
                  <a:pt x="0" y="100965"/>
                </a:lnTo>
                <a:lnTo>
                  <a:pt x="230644" y="123063"/>
                </a:lnTo>
                <a:lnTo>
                  <a:pt x="232651" y="124066"/>
                </a:lnTo>
                <a:lnTo>
                  <a:pt x="240563" y="127101"/>
                </a:lnTo>
                <a:lnTo>
                  <a:pt x="248526" y="131114"/>
                </a:lnTo>
                <a:lnTo>
                  <a:pt x="256489" y="131114"/>
                </a:lnTo>
                <a:lnTo>
                  <a:pt x="466737" y="137096"/>
                </a:lnTo>
                <a:lnTo>
                  <a:pt x="436435" y="154101"/>
                </a:lnTo>
                <a:lnTo>
                  <a:pt x="255625" y="257556"/>
                </a:lnTo>
                <a:lnTo>
                  <a:pt x="276771" y="257556"/>
                </a:lnTo>
                <a:lnTo>
                  <a:pt x="661416" y="38049"/>
                </a:lnTo>
                <a:close/>
              </a:path>
              <a:path w="775969" h="257810">
                <a:moveTo>
                  <a:pt x="676656" y="38125"/>
                </a:moveTo>
                <a:lnTo>
                  <a:pt x="671690" y="38125"/>
                </a:lnTo>
                <a:lnTo>
                  <a:pt x="288048" y="257556"/>
                </a:lnTo>
                <a:lnTo>
                  <a:pt x="293966" y="257556"/>
                </a:lnTo>
                <a:lnTo>
                  <a:pt x="676656" y="38125"/>
                </a:lnTo>
                <a:close/>
              </a:path>
              <a:path w="775969" h="257810">
                <a:moveTo>
                  <a:pt x="714756" y="38125"/>
                </a:moveTo>
                <a:lnTo>
                  <a:pt x="692912" y="38125"/>
                </a:lnTo>
                <a:lnTo>
                  <a:pt x="310857" y="257556"/>
                </a:lnTo>
                <a:lnTo>
                  <a:pt x="331927" y="257556"/>
                </a:lnTo>
                <a:lnTo>
                  <a:pt x="508482" y="156349"/>
                </a:lnTo>
                <a:lnTo>
                  <a:pt x="510044" y="155422"/>
                </a:lnTo>
                <a:lnTo>
                  <a:pt x="529145" y="155422"/>
                </a:lnTo>
                <a:lnTo>
                  <a:pt x="534924" y="149733"/>
                </a:lnTo>
                <a:lnTo>
                  <a:pt x="534924" y="140690"/>
                </a:lnTo>
                <a:lnTo>
                  <a:pt x="535266" y="140474"/>
                </a:lnTo>
                <a:lnTo>
                  <a:pt x="714756" y="38125"/>
                </a:lnTo>
                <a:close/>
              </a:path>
              <a:path w="775969" h="257810">
                <a:moveTo>
                  <a:pt x="769620" y="17284"/>
                </a:moveTo>
                <a:lnTo>
                  <a:pt x="753745" y="17284"/>
                </a:lnTo>
                <a:lnTo>
                  <a:pt x="748792" y="22339"/>
                </a:lnTo>
                <a:lnTo>
                  <a:pt x="740791" y="26416"/>
                </a:lnTo>
                <a:lnTo>
                  <a:pt x="656526" y="26416"/>
                </a:lnTo>
                <a:lnTo>
                  <a:pt x="648055" y="24815"/>
                </a:lnTo>
                <a:lnTo>
                  <a:pt x="640892" y="20459"/>
                </a:lnTo>
                <a:lnTo>
                  <a:pt x="635596" y="14008"/>
                </a:lnTo>
                <a:lnTo>
                  <a:pt x="632739" y="6121"/>
                </a:lnTo>
                <a:lnTo>
                  <a:pt x="621817" y="6121"/>
                </a:lnTo>
                <a:lnTo>
                  <a:pt x="647598" y="36550"/>
                </a:lnTo>
                <a:lnTo>
                  <a:pt x="732917" y="36550"/>
                </a:lnTo>
                <a:lnTo>
                  <a:pt x="743788" y="35115"/>
                </a:lnTo>
                <a:lnTo>
                  <a:pt x="753833" y="31115"/>
                </a:lnTo>
                <a:lnTo>
                  <a:pt x="762596" y="25006"/>
                </a:lnTo>
                <a:lnTo>
                  <a:pt x="769620" y="17284"/>
                </a:lnTo>
                <a:close/>
              </a:path>
              <a:path w="775969" h="257810">
                <a:moveTo>
                  <a:pt x="775716" y="0"/>
                </a:moveTo>
                <a:lnTo>
                  <a:pt x="764921" y="1092"/>
                </a:lnTo>
                <a:lnTo>
                  <a:pt x="763905" y="5372"/>
                </a:lnTo>
                <a:lnTo>
                  <a:pt x="761873" y="9664"/>
                </a:lnTo>
                <a:lnTo>
                  <a:pt x="758952" y="13970"/>
                </a:lnTo>
                <a:lnTo>
                  <a:pt x="769874" y="13970"/>
                </a:lnTo>
                <a:lnTo>
                  <a:pt x="769874" y="18249"/>
                </a:lnTo>
                <a:lnTo>
                  <a:pt x="772795" y="12877"/>
                </a:lnTo>
                <a:lnTo>
                  <a:pt x="774700" y="6438"/>
                </a:lnTo>
                <a:lnTo>
                  <a:pt x="775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809513"/>
            <a:ext cx="123444" cy="11148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9248" y="4767148"/>
            <a:ext cx="2564130" cy="376555"/>
          </a:xfrm>
          <a:custGeom>
            <a:avLst/>
            <a:gdLst/>
            <a:ahLst/>
            <a:cxnLst/>
            <a:rect l="l" t="t" r="r" b="b"/>
            <a:pathLst>
              <a:path w="2564130" h="376554">
                <a:moveTo>
                  <a:pt x="382676" y="376351"/>
                </a:moveTo>
                <a:lnTo>
                  <a:pt x="369214" y="359194"/>
                </a:lnTo>
                <a:lnTo>
                  <a:pt x="352488" y="348843"/>
                </a:lnTo>
                <a:lnTo>
                  <a:pt x="349897" y="347243"/>
                </a:lnTo>
                <a:lnTo>
                  <a:pt x="326771" y="342861"/>
                </a:lnTo>
                <a:lnTo>
                  <a:pt x="178219" y="342861"/>
                </a:lnTo>
                <a:lnTo>
                  <a:pt x="155232" y="347243"/>
                </a:lnTo>
                <a:lnTo>
                  <a:pt x="136258" y="359194"/>
                </a:lnTo>
                <a:lnTo>
                  <a:pt x="123126" y="376351"/>
                </a:lnTo>
                <a:lnTo>
                  <a:pt x="129946" y="376351"/>
                </a:lnTo>
                <a:lnTo>
                  <a:pt x="139471" y="363943"/>
                </a:lnTo>
                <a:lnTo>
                  <a:pt x="157124" y="352882"/>
                </a:lnTo>
                <a:lnTo>
                  <a:pt x="178219" y="348843"/>
                </a:lnTo>
                <a:lnTo>
                  <a:pt x="326771" y="348843"/>
                </a:lnTo>
                <a:lnTo>
                  <a:pt x="348272" y="352882"/>
                </a:lnTo>
                <a:lnTo>
                  <a:pt x="365861" y="363943"/>
                </a:lnTo>
                <a:lnTo>
                  <a:pt x="375208" y="376351"/>
                </a:lnTo>
                <a:lnTo>
                  <a:pt x="382676" y="376351"/>
                </a:lnTo>
                <a:close/>
              </a:path>
              <a:path w="2564130" h="376554">
                <a:moveTo>
                  <a:pt x="440905" y="376351"/>
                </a:moveTo>
                <a:lnTo>
                  <a:pt x="439699" y="372935"/>
                </a:lnTo>
                <a:lnTo>
                  <a:pt x="434378" y="362127"/>
                </a:lnTo>
                <a:lnTo>
                  <a:pt x="427672" y="351993"/>
                </a:lnTo>
                <a:lnTo>
                  <a:pt x="426656" y="349973"/>
                </a:lnTo>
                <a:lnTo>
                  <a:pt x="392582" y="321868"/>
                </a:lnTo>
                <a:lnTo>
                  <a:pt x="347268" y="310819"/>
                </a:lnTo>
                <a:lnTo>
                  <a:pt x="158699" y="310819"/>
                </a:lnTo>
                <a:lnTo>
                  <a:pt x="135559" y="313550"/>
                </a:lnTo>
                <a:lnTo>
                  <a:pt x="114274" y="321360"/>
                </a:lnTo>
                <a:lnTo>
                  <a:pt x="95605" y="333692"/>
                </a:lnTo>
                <a:lnTo>
                  <a:pt x="80289" y="349973"/>
                </a:lnTo>
                <a:lnTo>
                  <a:pt x="78295" y="351993"/>
                </a:lnTo>
                <a:lnTo>
                  <a:pt x="71996" y="362127"/>
                </a:lnTo>
                <a:lnTo>
                  <a:pt x="66624" y="372935"/>
                </a:lnTo>
                <a:lnTo>
                  <a:pt x="65341" y="376351"/>
                </a:lnTo>
                <a:lnTo>
                  <a:pt x="77762" y="376351"/>
                </a:lnTo>
                <a:lnTo>
                  <a:pt x="81356" y="366750"/>
                </a:lnTo>
                <a:lnTo>
                  <a:pt x="101117" y="343192"/>
                </a:lnTo>
                <a:lnTo>
                  <a:pt x="127571" y="327545"/>
                </a:lnTo>
                <a:lnTo>
                  <a:pt x="158699" y="321868"/>
                </a:lnTo>
                <a:lnTo>
                  <a:pt x="347268" y="321868"/>
                </a:lnTo>
                <a:lnTo>
                  <a:pt x="378523" y="327545"/>
                </a:lnTo>
                <a:lnTo>
                  <a:pt x="405206" y="343192"/>
                </a:lnTo>
                <a:lnTo>
                  <a:pt x="425005" y="366750"/>
                </a:lnTo>
                <a:lnTo>
                  <a:pt x="428472" y="376351"/>
                </a:lnTo>
                <a:lnTo>
                  <a:pt x="440905" y="376351"/>
                </a:lnTo>
                <a:close/>
              </a:path>
              <a:path w="2564130" h="376554">
                <a:moveTo>
                  <a:pt x="2561920" y="0"/>
                </a:moveTo>
                <a:lnTo>
                  <a:pt x="1945132" y="13220"/>
                </a:lnTo>
                <a:lnTo>
                  <a:pt x="1945132" y="18376"/>
                </a:lnTo>
                <a:lnTo>
                  <a:pt x="1945132" y="19735"/>
                </a:lnTo>
                <a:lnTo>
                  <a:pt x="1935226" y="19735"/>
                </a:lnTo>
                <a:lnTo>
                  <a:pt x="1935226" y="24523"/>
                </a:lnTo>
                <a:lnTo>
                  <a:pt x="1935226" y="53327"/>
                </a:lnTo>
                <a:lnTo>
                  <a:pt x="1688846" y="62217"/>
                </a:lnTo>
                <a:lnTo>
                  <a:pt x="1688846" y="29654"/>
                </a:lnTo>
                <a:lnTo>
                  <a:pt x="1720596" y="28638"/>
                </a:lnTo>
                <a:lnTo>
                  <a:pt x="1720596" y="42430"/>
                </a:lnTo>
                <a:lnTo>
                  <a:pt x="1721612" y="43370"/>
                </a:lnTo>
                <a:lnTo>
                  <a:pt x="1721612" y="44335"/>
                </a:lnTo>
                <a:lnTo>
                  <a:pt x="1722628" y="46202"/>
                </a:lnTo>
                <a:lnTo>
                  <a:pt x="1723644" y="47167"/>
                </a:lnTo>
                <a:lnTo>
                  <a:pt x="1901444" y="42430"/>
                </a:lnTo>
                <a:lnTo>
                  <a:pt x="1903476" y="40538"/>
                </a:lnTo>
                <a:lnTo>
                  <a:pt x="1903476" y="24523"/>
                </a:lnTo>
                <a:lnTo>
                  <a:pt x="1935226" y="24523"/>
                </a:lnTo>
                <a:lnTo>
                  <a:pt x="1935226" y="19735"/>
                </a:lnTo>
                <a:lnTo>
                  <a:pt x="1935226" y="18376"/>
                </a:lnTo>
                <a:lnTo>
                  <a:pt x="1945132" y="18376"/>
                </a:lnTo>
                <a:lnTo>
                  <a:pt x="1945132" y="13220"/>
                </a:lnTo>
                <a:lnTo>
                  <a:pt x="1902460" y="14135"/>
                </a:lnTo>
                <a:lnTo>
                  <a:pt x="1902460" y="18376"/>
                </a:lnTo>
                <a:lnTo>
                  <a:pt x="1902460" y="19735"/>
                </a:lnTo>
                <a:lnTo>
                  <a:pt x="1892554" y="19735"/>
                </a:lnTo>
                <a:lnTo>
                  <a:pt x="1892554" y="32969"/>
                </a:lnTo>
                <a:lnTo>
                  <a:pt x="1731518" y="36766"/>
                </a:lnTo>
                <a:lnTo>
                  <a:pt x="1731518" y="28638"/>
                </a:lnTo>
                <a:lnTo>
                  <a:pt x="1891538" y="24523"/>
                </a:lnTo>
                <a:lnTo>
                  <a:pt x="1891538" y="22491"/>
                </a:lnTo>
                <a:lnTo>
                  <a:pt x="1891538" y="18376"/>
                </a:lnTo>
                <a:lnTo>
                  <a:pt x="1902460" y="18376"/>
                </a:lnTo>
                <a:lnTo>
                  <a:pt x="1902460" y="14135"/>
                </a:lnTo>
                <a:lnTo>
                  <a:pt x="1731518" y="17792"/>
                </a:lnTo>
                <a:lnTo>
                  <a:pt x="1731518" y="22491"/>
                </a:lnTo>
                <a:lnTo>
                  <a:pt x="1720596" y="22593"/>
                </a:lnTo>
                <a:lnTo>
                  <a:pt x="1731518" y="22491"/>
                </a:lnTo>
                <a:lnTo>
                  <a:pt x="1731518" y="17792"/>
                </a:lnTo>
                <a:lnTo>
                  <a:pt x="1688846" y="18707"/>
                </a:lnTo>
                <a:lnTo>
                  <a:pt x="1688846" y="25565"/>
                </a:lnTo>
                <a:lnTo>
                  <a:pt x="1677924" y="25679"/>
                </a:lnTo>
                <a:lnTo>
                  <a:pt x="1688846" y="25565"/>
                </a:lnTo>
                <a:lnTo>
                  <a:pt x="1688846" y="18707"/>
                </a:lnTo>
                <a:lnTo>
                  <a:pt x="460387" y="45008"/>
                </a:lnTo>
                <a:lnTo>
                  <a:pt x="448106" y="37833"/>
                </a:lnTo>
                <a:lnTo>
                  <a:pt x="434517" y="32346"/>
                </a:lnTo>
                <a:lnTo>
                  <a:pt x="434174" y="32207"/>
                </a:lnTo>
                <a:lnTo>
                  <a:pt x="419125" y="28638"/>
                </a:lnTo>
                <a:lnTo>
                  <a:pt x="403148" y="27381"/>
                </a:lnTo>
                <a:lnTo>
                  <a:pt x="254215" y="27381"/>
                </a:lnTo>
                <a:lnTo>
                  <a:pt x="254215" y="33324"/>
                </a:lnTo>
                <a:lnTo>
                  <a:pt x="252222" y="33324"/>
                </a:lnTo>
                <a:lnTo>
                  <a:pt x="252222" y="32346"/>
                </a:lnTo>
                <a:lnTo>
                  <a:pt x="252222" y="27381"/>
                </a:lnTo>
                <a:lnTo>
                  <a:pt x="244932" y="27381"/>
                </a:lnTo>
                <a:lnTo>
                  <a:pt x="244932" y="187871"/>
                </a:lnTo>
                <a:lnTo>
                  <a:pt x="240919" y="187871"/>
                </a:lnTo>
                <a:lnTo>
                  <a:pt x="238937" y="188849"/>
                </a:lnTo>
                <a:lnTo>
                  <a:pt x="238937" y="231571"/>
                </a:lnTo>
                <a:lnTo>
                  <a:pt x="237337" y="239433"/>
                </a:lnTo>
                <a:lnTo>
                  <a:pt x="232930" y="246087"/>
                </a:lnTo>
                <a:lnTo>
                  <a:pt x="226263" y="250698"/>
                </a:lnTo>
                <a:lnTo>
                  <a:pt x="217932" y="252412"/>
                </a:lnTo>
                <a:lnTo>
                  <a:pt x="206095" y="253326"/>
                </a:lnTo>
                <a:lnTo>
                  <a:pt x="194437" y="254520"/>
                </a:lnTo>
                <a:lnTo>
                  <a:pt x="170954" y="257390"/>
                </a:lnTo>
                <a:lnTo>
                  <a:pt x="170954" y="261353"/>
                </a:lnTo>
                <a:lnTo>
                  <a:pt x="165709" y="260489"/>
                </a:lnTo>
                <a:lnTo>
                  <a:pt x="164820" y="260489"/>
                </a:lnTo>
                <a:lnTo>
                  <a:pt x="165976" y="259384"/>
                </a:lnTo>
                <a:lnTo>
                  <a:pt x="165976" y="258368"/>
                </a:lnTo>
                <a:lnTo>
                  <a:pt x="157568" y="259384"/>
                </a:lnTo>
                <a:lnTo>
                  <a:pt x="157721" y="259384"/>
                </a:lnTo>
                <a:lnTo>
                  <a:pt x="150469" y="260489"/>
                </a:lnTo>
                <a:lnTo>
                  <a:pt x="100723" y="271132"/>
                </a:lnTo>
                <a:lnTo>
                  <a:pt x="38569" y="292671"/>
                </a:lnTo>
                <a:lnTo>
                  <a:pt x="11036" y="306031"/>
                </a:lnTo>
                <a:lnTo>
                  <a:pt x="8636" y="306857"/>
                </a:lnTo>
                <a:lnTo>
                  <a:pt x="8636" y="319303"/>
                </a:lnTo>
                <a:lnTo>
                  <a:pt x="7937" y="319760"/>
                </a:lnTo>
                <a:lnTo>
                  <a:pt x="3048" y="310032"/>
                </a:lnTo>
                <a:lnTo>
                  <a:pt x="8636" y="319303"/>
                </a:lnTo>
                <a:lnTo>
                  <a:pt x="8636" y="306857"/>
                </a:lnTo>
                <a:lnTo>
                  <a:pt x="8051" y="307047"/>
                </a:lnTo>
                <a:lnTo>
                  <a:pt x="6032" y="309016"/>
                </a:lnTo>
                <a:lnTo>
                  <a:pt x="3048" y="310019"/>
                </a:lnTo>
                <a:lnTo>
                  <a:pt x="2971" y="309867"/>
                </a:lnTo>
                <a:lnTo>
                  <a:pt x="4965" y="308851"/>
                </a:lnTo>
                <a:lnTo>
                  <a:pt x="7937" y="306895"/>
                </a:lnTo>
                <a:lnTo>
                  <a:pt x="10922" y="305879"/>
                </a:lnTo>
                <a:lnTo>
                  <a:pt x="10922" y="128473"/>
                </a:lnTo>
                <a:lnTo>
                  <a:pt x="18059" y="93484"/>
                </a:lnTo>
                <a:lnTo>
                  <a:pt x="37490" y="64808"/>
                </a:lnTo>
                <a:lnTo>
                  <a:pt x="66230" y="45415"/>
                </a:lnTo>
                <a:lnTo>
                  <a:pt x="101295" y="38290"/>
                </a:lnTo>
                <a:lnTo>
                  <a:pt x="237337" y="38290"/>
                </a:lnTo>
                <a:lnTo>
                  <a:pt x="237337" y="32346"/>
                </a:lnTo>
                <a:lnTo>
                  <a:pt x="238937" y="32346"/>
                </a:lnTo>
                <a:lnTo>
                  <a:pt x="238937" y="182892"/>
                </a:lnTo>
                <a:lnTo>
                  <a:pt x="243916" y="182892"/>
                </a:lnTo>
                <a:lnTo>
                  <a:pt x="244932" y="187871"/>
                </a:lnTo>
                <a:lnTo>
                  <a:pt x="244932" y="27381"/>
                </a:lnTo>
                <a:lnTo>
                  <a:pt x="101295" y="27381"/>
                </a:lnTo>
                <a:lnTo>
                  <a:pt x="85864" y="28638"/>
                </a:lnTo>
                <a:lnTo>
                  <a:pt x="43688" y="45212"/>
                </a:lnTo>
                <a:lnTo>
                  <a:pt x="34759" y="52171"/>
                </a:lnTo>
                <a:lnTo>
                  <a:pt x="30772" y="56121"/>
                </a:lnTo>
                <a:lnTo>
                  <a:pt x="18008" y="70929"/>
                </a:lnTo>
                <a:lnTo>
                  <a:pt x="8318" y="88226"/>
                </a:lnTo>
                <a:lnTo>
                  <a:pt x="2159" y="107556"/>
                </a:lnTo>
                <a:lnTo>
                  <a:pt x="0" y="128473"/>
                </a:lnTo>
                <a:lnTo>
                  <a:pt x="0" y="376351"/>
                </a:lnTo>
                <a:lnTo>
                  <a:pt x="10922" y="376351"/>
                </a:lnTo>
                <a:lnTo>
                  <a:pt x="10922" y="334645"/>
                </a:lnTo>
                <a:lnTo>
                  <a:pt x="10922" y="333641"/>
                </a:lnTo>
                <a:lnTo>
                  <a:pt x="8928" y="334645"/>
                </a:lnTo>
                <a:lnTo>
                  <a:pt x="7937" y="331673"/>
                </a:lnTo>
                <a:lnTo>
                  <a:pt x="10922" y="330669"/>
                </a:lnTo>
                <a:lnTo>
                  <a:pt x="10922" y="319760"/>
                </a:lnTo>
                <a:lnTo>
                  <a:pt x="10922" y="318084"/>
                </a:lnTo>
                <a:lnTo>
                  <a:pt x="68884" y="291896"/>
                </a:lnTo>
                <a:lnTo>
                  <a:pt x="137998" y="273291"/>
                </a:lnTo>
                <a:lnTo>
                  <a:pt x="176949" y="267195"/>
                </a:lnTo>
                <a:lnTo>
                  <a:pt x="218922" y="263347"/>
                </a:lnTo>
                <a:lnTo>
                  <a:pt x="228168" y="261353"/>
                </a:lnTo>
                <a:lnTo>
                  <a:pt x="230936" y="260756"/>
                </a:lnTo>
                <a:lnTo>
                  <a:pt x="240804" y="253796"/>
                </a:lnTo>
                <a:lnTo>
                  <a:pt x="247472" y="243662"/>
                </a:lnTo>
                <a:lnTo>
                  <a:pt x="249936" y="231571"/>
                </a:lnTo>
                <a:lnTo>
                  <a:pt x="249936" y="38290"/>
                </a:lnTo>
                <a:lnTo>
                  <a:pt x="257187" y="38290"/>
                </a:lnTo>
                <a:lnTo>
                  <a:pt x="257187" y="33324"/>
                </a:lnTo>
                <a:lnTo>
                  <a:pt x="257187" y="32346"/>
                </a:lnTo>
                <a:lnTo>
                  <a:pt x="257581" y="32346"/>
                </a:lnTo>
                <a:lnTo>
                  <a:pt x="257581" y="231571"/>
                </a:lnTo>
                <a:lnTo>
                  <a:pt x="259867" y="243662"/>
                </a:lnTo>
                <a:lnTo>
                  <a:pt x="266268" y="253796"/>
                </a:lnTo>
                <a:lnTo>
                  <a:pt x="276009" y="260756"/>
                </a:lnTo>
                <a:lnTo>
                  <a:pt x="288378" y="263347"/>
                </a:lnTo>
                <a:lnTo>
                  <a:pt x="309181" y="265061"/>
                </a:lnTo>
                <a:lnTo>
                  <a:pt x="329717" y="267322"/>
                </a:lnTo>
                <a:lnTo>
                  <a:pt x="368833" y="274269"/>
                </a:lnTo>
                <a:lnTo>
                  <a:pt x="437108" y="292392"/>
                </a:lnTo>
                <a:lnTo>
                  <a:pt x="494969" y="317969"/>
                </a:lnTo>
                <a:lnTo>
                  <a:pt x="496608" y="319595"/>
                </a:lnTo>
                <a:lnTo>
                  <a:pt x="496493" y="319760"/>
                </a:lnTo>
                <a:lnTo>
                  <a:pt x="494499" y="318782"/>
                </a:lnTo>
                <a:lnTo>
                  <a:pt x="494499" y="330669"/>
                </a:lnTo>
                <a:lnTo>
                  <a:pt x="497484" y="332651"/>
                </a:lnTo>
                <a:lnTo>
                  <a:pt x="495477" y="334645"/>
                </a:lnTo>
                <a:lnTo>
                  <a:pt x="494499" y="333641"/>
                </a:lnTo>
                <a:lnTo>
                  <a:pt x="494499" y="376351"/>
                </a:lnTo>
                <a:lnTo>
                  <a:pt x="504444" y="376351"/>
                </a:lnTo>
                <a:lnTo>
                  <a:pt x="504444" y="334645"/>
                </a:lnTo>
                <a:lnTo>
                  <a:pt x="504444" y="319760"/>
                </a:lnTo>
                <a:lnTo>
                  <a:pt x="504444" y="128473"/>
                </a:lnTo>
                <a:lnTo>
                  <a:pt x="502272" y="107556"/>
                </a:lnTo>
                <a:lnTo>
                  <a:pt x="499503" y="98869"/>
                </a:lnTo>
                <a:lnTo>
                  <a:pt x="499503" y="308876"/>
                </a:lnTo>
                <a:lnTo>
                  <a:pt x="497332" y="308152"/>
                </a:lnTo>
                <a:lnTo>
                  <a:pt x="499478" y="308851"/>
                </a:lnTo>
                <a:lnTo>
                  <a:pt x="499503" y="98869"/>
                </a:lnTo>
                <a:lnTo>
                  <a:pt x="496112" y="88226"/>
                </a:lnTo>
                <a:lnTo>
                  <a:pt x="494499" y="85356"/>
                </a:lnTo>
                <a:lnTo>
                  <a:pt x="494499" y="128473"/>
                </a:lnTo>
                <a:lnTo>
                  <a:pt x="494499" y="305803"/>
                </a:lnTo>
                <a:lnTo>
                  <a:pt x="437743" y="280974"/>
                </a:lnTo>
                <a:lnTo>
                  <a:pt x="363766" y="261874"/>
                </a:lnTo>
                <a:lnTo>
                  <a:pt x="341020" y="258368"/>
                </a:lnTo>
                <a:lnTo>
                  <a:pt x="341020" y="261353"/>
                </a:lnTo>
                <a:lnTo>
                  <a:pt x="336054" y="262356"/>
                </a:lnTo>
                <a:lnTo>
                  <a:pt x="336054" y="260362"/>
                </a:lnTo>
                <a:lnTo>
                  <a:pt x="335051" y="259384"/>
                </a:lnTo>
                <a:lnTo>
                  <a:pt x="335051" y="257390"/>
                </a:lnTo>
                <a:lnTo>
                  <a:pt x="312077" y="254647"/>
                </a:lnTo>
                <a:lnTo>
                  <a:pt x="300278" y="253746"/>
                </a:lnTo>
                <a:lnTo>
                  <a:pt x="288378" y="253403"/>
                </a:lnTo>
                <a:lnTo>
                  <a:pt x="280657" y="251104"/>
                </a:lnTo>
                <a:lnTo>
                  <a:pt x="274345" y="246202"/>
                </a:lnTo>
                <a:lnTo>
                  <a:pt x="270078" y="239445"/>
                </a:lnTo>
                <a:lnTo>
                  <a:pt x="268516" y="231571"/>
                </a:lnTo>
                <a:lnTo>
                  <a:pt x="268516" y="188849"/>
                </a:lnTo>
                <a:lnTo>
                  <a:pt x="265531" y="188849"/>
                </a:lnTo>
                <a:lnTo>
                  <a:pt x="264528" y="187871"/>
                </a:lnTo>
                <a:lnTo>
                  <a:pt x="265531" y="182892"/>
                </a:lnTo>
                <a:lnTo>
                  <a:pt x="267500" y="182892"/>
                </a:lnTo>
                <a:lnTo>
                  <a:pt x="268516" y="183883"/>
                </a:lnTo>
                <a:lnTo>
                  <a:pt x="268516" y="38290"/>
                </a:lnTo>
                <a:lnTo>
                  <a:pt x="403148" y="38290"/>
                </a:lnTo>
                <a:lnTo>
                  <a:pt x="438365" y="45415"/>
                </a:lnTo>
                <a:lnTo>
                  <a:pt x="467436" y="64808"/>
                </a:lnTo>
                <a:lnTo>
                  <a:pt x="487197" y="93484"/>
                </a:lnTo>
                <a:lnTo>
                  <a:pt x="494499" y="128473"/>
                </a:lnTo>
                <a:lnTo>
                  <a:pt x="494499" y="85356"/>
                </a:lnTo>
                <a:lnTo>
                  <a:pt x="486410" y="70929"/>
                </a:lnTo>
                <a:lnTo>
                  <a:pt x="473786" y="56286"/>
                </a:lnTo>
                <a:lnTo>
                  <a:pt x="525843" y="55270"/>
                </a:lnTo>
                <a:lnTo>
                  <a:pt x="526694" y="48082"/>
                </a:lnTo>
                <a:lnTo>
                  <a:pt x="526808" y="47167"/>
                </a:lnTo>
                <a:lnTo>
                  <a:pt x="527812" y="47167"/>
                </a:lnTo>
                <a:lnTo>
                  <a:pt x="526808" y="47167"/>
                </a:lnTo>
                <a:lnTo>
                  <a:pt x="525780" y="146202"/>
                </a:lnTo>
                <a:lnTo>
                  <a:pt x="536257" y="146202"/>
                </a:lnTo>
                <a:lnTo>
                  <a:pt x="536257" y="146926"/>
                </a:lnTo>
                <a:lnTo>
                  <a:pt x="525322" y="146926"/>
                </a:lnTo>
                <a:lnTo>
                  <a:pt x="525322" y="141998"/>
                </a:lnTo>
                <a:lnTo>
                  <a:pt x="504469" y="143002"/>
                </a:lnTo>
                <a:lnTo>
                  <a:pt x="504469" y="153847"/>
                </a:lnTo>
                <a:lnTo>
                  <a:pt x="660615" y="146926"/>
                </a:lnTo>
                <a:lnTo>
                  <a:pt x="1127366" y="126238"/>
                </a:lnTo>
                <a:lnTo>
                  <a:pt x="1138301" y="126238"/>
                </a:lnTo>
                <a:lnTo>
                  <a:pt x="1155179" y="125234"/>
                </a:lnTo>
                <a:lnTo>
                  <a:pt x="1155179" y="121310"/>
                </a:lnTo>
                <a:lnTo>
                  <a:pt x="1160132" y="121310"/>
                </a:lnTo>
                <a:lnTo>
                  <a:pt x="1160132" y="123278"/>
                </a:lnTo>
                <a:lnTo>
                  <a:pt x="1161135" y="124256"/>
                </a:lnTo>
                <a:lnTo>
                  <a:pt x="1161135" y="125234"/>
                </a:lnTo>
                <a:lnTo>
                  <a:pt x="1248587" y="121310"/>
                </a:lnTo>
                <a:lnTo>
                  <a:pt x="1270381" y="120332"/>
                </a:lnTo>
                <a:lnTo>
                  <a:pt x="1281303" y="119329"/>
                </a:lnTo>
                <a:lnTo>
                  <a:pt x="1272413" y="119329"/>
                </a:lnTo>
                <a:lnTo>
                  <a:pt x="1272413" y="116370"/>
                </a:lnTo>
                <a:lnTo>
                  <a:pt x="1272413" y="109486"/>
                </a:lnTo>
                <a:lnTo>
                  <a:pt x="1254506" y="110451"/>
                </a:lnTo>
                <a:lnTo>
                  <a:pt x="1254506" y="116370"/>
                </a:lnTo>
                <a:lnTo>
                  <a:pt x="1248537" y="116370"/>
                </a:lnTo>
                <a:lnTo>
                  <a:pt x="1248537" y="110451"/>
                </a:lnTo>
                <a:lnTo>
                  <a:pt x="536981" y="141973"/>
                </a:lnTo>
                <a:lnTo>
                  <a:pt x="537870" y="54254"/>
                </a:lnTo>
                <a:lnTo>
                  <a:pt x="551662" y="54254"/>
                </a:lnTo>
                <a:lnTo>
                  <a:pt x="551662" y="50139"/>
                </a:lnTo>
                <a:lnTo>
                  <a:pt x="557606" y="50139"/>
                </a:lnTo>
                <a:lnTo>
                  <a:pt x="557606" y="54254"/>
                </a:lnTo>
                <a:lnTo>
                  <a:pt x="746391" y="50139"/>
                </a:lnTo>
                <a:lnTo>
                  <a:pt x="887399" y="47066"/>
                </a:lnTo>
                <a:lnTo>
                  <a:pt x="934021" y="46050"/>
                </a:lnTo>
                <a:lnTo>
                  <a:pt x="934021" y="41935"/>
                </a:lnTo>
                <a:lnTo>
                  <a:pt x="938999" y="41935"/>
                </a:lnTo>
                <a:lnTo>
                  <a:pt x="938999" y="46050"/>
                </a:lnTo>
                <a:lnTo>
                  <a:pt x="1129487" y="41935"/>
                </a:lnTo>
                <a:lnTo>
                  <a:pt x="1271778" y="38862"/>
                </a:lnTo>
                <a:lnTo>
                  <a:pt x="1271778" y="35801"/>
                </a:lnTo>
                <a:lnTo>
                  <a:pt x="1274064" y="35801"/>
                </a:lnTo>
                <a:lnTo>
                  <a:pt x="1274064" y="118770"/>
                </a:lnTo>
                <a:lnTo>
                  <a:pt x="1283208" y="118770"/>
                </a:lnTo>
                <a:lnTo>
                  <a:pt x="1283208" y="37858"/>
                </a:lnTo>
                <a:lnTo>
                  <a:pt x="1381810" y="35801"/>
                </a:lnTo>
                <a:lnTo>
                  <a:pt x="1677924" y="29654"/>
                </a:lnTo>
                <a:lnTo>
                  <a:pt x="1677924" y="67157"/>
                </a:lnTo>
                <a:lnTo>
                  <a:pt x="1678940" y="69113"/>
                </a:lnTo>
                <a:lnTo>
                  <a:pt x="1678940" y="70116"/>
                </a:lnTo>
                <a:lnTo>
                  <a:pt x="1680972" y="72072"/>
                </a:lnTo>
                <a:lnTo>
                  <a:pt x="1682877" y="73075"/>
                </a:lnTo>
                <a:lnTo>
                  <a:pt x="1941195" y="63195"/>
                </a:lnTo>
                <a:lnTo>
                  <a:pt x="1934210" y="63195"/>
                </a:lnTo>
                <a:lnTo>
                  <a:pt x="1933194" y="58242"/>
                </a:lnTo>
                <a:lnTo>
                  <a:pt x="1946148" y="57264"/>
                </a:lnTo>
                <a:lnTo>
                  <a:pt x="1946148" y="23495"/>
                </a:lnTo>
                <a:lnTo>
                  <a:pt x="2181517" y="18376"/>
                </a:lnTo>
                <a:lnTo>
                  <a:pt x="2558923" y="10185"/>
                </a:lnTo>
                <a:lnTo>
                  <a:pt x="2558923" y="1981"/>
                </a:lnTo>
                <a:lnTo>
                  <a:pt x="2560955" y="965"/>
                </a:lnTo>
                <a:lnTo>
                  <a:pt x="2561920" y="0"/>
                </a:lnTo>
                <a:close/>
              </a:path>
              <a:path w="2564130" h="376554">
                <a:moveTo>
                  <a:pt x="2563990" y="64160"/>
                </a:moveTo>
                <a:lnTo>
                  <a:pt x="2560955" y="63131"/>
                </a:lnTo>
                <a:lnTo>
                  <a:pt x="2559939" y="61150"/>
                </a:lnTo>
                <a:lnTo>
                  <a:pt x="2559939" y="58204"/>
                </a:lnTo>
                <a:lnTo>
                  <a:pt x="2552954" y="53263"/>
                </a:lnTo>
                <a:lnTo>
                  <a:pt x="1283335" y="109486"/>
                </a:lnTo>
                <a:lnTo>
                  <a:pt x="1283335" y="119240"/>
                </a:lnTo>
                <a:lnTo>
                  <a:pt x="2563990" y="64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4373905"/>
            <a:ext cx="70078" cy="6855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81108" y="5126735"/>
            <a:ext cx="101600" cy="17145"/>
          </a:xfrm>
          <a:custGeom>
            <a:avLst/>
            <a:gdLst/>
            <a:ahLst/>
            <a:cxnLst/>
            <a:rect l="l" t="t" r="r" b="b"/>
            <a:pathLst>
              <a:path w="101600" h="17145">
                <a:moveTo>
                  <a:pt x="50361" y="0"/>
                </a:moveTo>
                <a:lnTo>
                  <a:pt x="22310" y="4733"/>
                </a:lnTo>
                <a:lnTo>
                  <a:pt x="0" y="16763"/>
                </a:lnTo>
                <a:lnTo>
                  <a:pt x="21305" y="16763"/>
                </a:lnTo>
                <a:lnTo>
                  <a:pt x="50361" y="10852"/>
                </a:lnTo>
                <a:lnTo>
                  <a:pt x="90150" y="10852"/>
                </a:lnTo>
                <a:lnTo>
                  <a:pt x="78823" y="4733"/>
                </a:lnTo>
                <a:lnTo>
                  <a:pt x="50361" y="0"/>
                </a:lnTo>
                <a:close/>
              </a:path>
              <a:path w="101600" h="17145">
                <a:moveTo>
                  <a:pt x="90150" y="10852"/>
                </a:moveTo>
                <a:lnTo>
                  <a:pt x="50361" y="10852"/>
                </a:lnTo>
                <a:lnTo>
                  <a:pt x="79989" y="16763"/>
                </a:lnTo>
                <a:lnTo>
                  <a:pt x="101092" y="16763"/>
                </a:lnTo>
                <a:lnTo>
                  <a:pt x="90150" y="1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42315" y="4949952"/>
            <a:ext cx="178435" cy="79375"/>
            <a:chOff x="242315" y="4949952"/>
            <a:chExt cx="178435" cy="793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15" y="4949952"/>
              <a:ext cx="79248" cy="776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423" y="4949952"/>
              <a:ext cx="76199" cy="79248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32485" y="4809769"/>
            <a:ext cx="701040" cy="74930"/>
          </a:xfrm>
          <a:custGeom>
            <a:avLst/>
            <a:gdLst/>
            <a:ahLst/>
            <a:cxnLst/>
            <a:rect l="l" t="t" r="r" b="b"/>
            <a:pathLst>
              <a:path w="701040" h="74929">
                <a:moveTo>
                  <a:pt x="701014" y="32600"/>
                </a:moveTo>
                <a:lnTo>
                  <a:pt x="387045" y="46596"/>
                </a:lnTo>
                <a:lnTo>
                  <a:pt x="387045" y="0"/>
                </a:lnTo>
                <a:lnTo>
                  <a:pt x="382498" y="0"/>
                </a:lnTo>
                <a:lnTo>
                  <a:pt x="382498" y="50634"/>
                </a:lnTo>
                <a:lnTo>
                  <a:pt x="381723" y="50634"/>
                </a:lnTo>
                <a:lnTo>
                  <a:pt x="381723" y="47625"/>
                </a:lnTo>
                <a:lnTo>
                  <a:pt x="4965" y="64630"/>
                </a:lnTo>
                <a:lnTo>
                  <a:pt x="4965" y="7620"/>
                </a:lnTo>
                <a:lnTo>
                  <a:pt x="0" y="7620"/>
                </a:lnTo>
                <a:lnTo>
                  <a:pt x="0" y="70637"/>
                </a:lnTo>
                <a:lnTo>
                  <a:pt x="695045" y="38633"/>
                </a:lnTo>
                <a:lnTo>
                  <a:pt x="695045" y="74625"/>
                </a:lnTo>
                <a:lnTo>
                  <a:pt x="701014" y="74625"/>
                </a:lnTo>
                <a:lnTo>
                  <a:pt x="701014" y="32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738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40" h="62864">
                <a:moveTo>
                  <a:pt x="27402" y="0"/>
                </a:moveTo>
                <a:lnTo>
                  <a:pt x="22457" y="0"/>
                </a:lnTo>
                <a:lnTo>
                  <a:pt x="22457" y="56489"/>
                </a:lnTo>
                <a:lnTo>
                  <a:pt x="0" y="55484"/>
                </a:lnTo>
                <a:lnTo>
                  <a:pt x="0" y="60360"/>
                </a:lnTo>
                <a:lnTo>
                  <a:pt x="24423" y="61442"/>
                </a:lnTo>
                <a:lnTo>
                  <a:pt x="27402" y="62433"/>
                </a:lnTo>
                <a:lnTo>
                  <a:pt x="27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3204" y="4797552"/>
            <a:ext cx="632460" cy="33655"/>
          </a:xfrm>
          <a:custGeom>
            <a:avLst/>
            <a:gdLst/>
            <a:ahLst/>
            <a:cxnLst/>
            <a:rect l="l" t="t" r="r" b="b"/>
            <a:pathLst>
              <a:path w="632460" h="33654">
                <a:moveTo>
                  <a:pt x="594740" y="0"/>
                </a:moveTo>
                <a:lnTo>
                  <a:pt x="12953" y="27584"/>
                </a:lnTo>
                <a:lnTo>
                  <a:pt x="0" y="28562"/>
                </a:lnTo>
                <a:lnTo>
                  <a:pt x="1015" y="33502"/>
                </a:lnTo>
                <a:lnTo>
                  <a:pt x="10921" y="33502"/>
                </a:lnTo>
                <a:lnTo>
                  <a:pt x="593725" y="5905"/>
                </a:lnTo>
                <a:lnTo>
                  <a:pt x="618489" y="22656"/>
                </a:lnTo>
                <a:lnTo>
                  <a:pt x="629412" y="30543"/>
                </a:lnTo>
                <a:lnTo>
                  <a:pt x="632459" y="25615"/>
                </a:lnTo>
                <a:lnTo>
                  <a:pt x="625475" y="20713"/>
                </a:lnTo>
                <a:lnTo>
                  <a:pt x="594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2257" y="4439411"/>
            <a:ext cx="1905" cy="360045"/>
          </a:xfrm>
          <a:custGeom>
            <a:avLst/>
            <a:gdLst/>
            <a:ahLst/>
            <a:cxnLst/>
            <a:rect l="l" t="t" r="r" b="b"/>
            <a:pathLst>
              <a:path w="1904" h="360045">
                <a:moveTo>
                  <a:pt x="1498" y="0"/>
                </a:moveTo>
                <a:lnTo>
                  <a:pt x="0" y="0"/>
                </a:lnTo>
                <a:lnTo>
                  <a:pt x="0" y="359638"/>
                </a:lnTo>
                <a:lnTo>
                  <a:pt x="1498" y="359638"/>
                </a:lnTo>
                <a:lnTo>
                  <a:pt x="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5" h="33654">
                <a:moveTo>
                  <a:pt x="32683" y="0"/>
                </a:moveTo>
                <a:lnTo>
                  <a:pt x="28567" y="0"/>
                </a:lnTo>
                <a:lnTo>
                  <a:pt x="25913" y="0"/>
                </a:lnTo>
                <a:lnTo>
                  <a:pt x="23260" y="565"/>
                </a:lnTo>
                <a:lnTo>
                  <a:pt x="20904" y="1727"/>
                </a:lnTo>
                <a:lnTo>
                  <a:pt x="2981" y="12654"/>
                </a:lnTo>
                <a:lnTo>
                  <a:pt x="0" y="14649"/>
                </a:lnTo>
                <a:lnTo>
                  <a:pt x="984" y="16644"/>
                </a:lnTo>
                <a:lnTo>
                  <a:pt x="2981" y="15632"/>
                </a:lnTo>
                <a:lnTo>
                  <a:pt x="21888" y="4704"/>
                </a:lnTo>
                <a:lnTo>
                  <a:pt x="24660" y="3335"/>
                </a:lnTo>
                <a:lnTo>
                  <a:pt x="27434" y="2590"/>
                </a:lnTo>
                <a:lnTo>
                  <a:pt x="33190" y="2590"/>
                </a:lnTo>
                <a:lnTo>
                  <a:pt x="36141" y="3572"/>
                </a:lnTo>
                <a:lnTo>
                  <a:pt x="38795" y="5716"/>
                </a:lnTo>
                <a:lnTo>
                  <a:pt x="69634" y="33528"/>
                </a:lnTo>
                <a:lnTo>
                  <a:pt x="71628" y="31532"/>
                </a:lnTo>
                <a:lnTo>
                  <a:pt x="39780" y="3721"/>
                </a:lnTo>
                <a:lnTo>
                  <a:pt x="36767" y="1309"/>
                </a:lnTo>
                <a:lnTo>
                  <a:pt x="326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44" y="5084064"/>
            <a:ext cx="71755" cy="33655"/>
          </a:xfrm>
          <a:custGeom>
            <a:avLst/>
            <a:gdLst/>
            <a:ahLst/>
            <a:cxnLst/>
            <a:rect l="l" t="t" r="r" b="b"/>
            <a:pathLst>
              <a:path w="71754" h="33654">
                <a:moveTo>
                  <a:pt x="45351" y="0"/>
                </a:moveTo>
                <a:lnTo>
                  <a:pt x="42659" y="0"/>
                </a:lnTo>
                <a:lnTo>
                  <a:pt x="38493" y="0"/>
                </a:lnTo>
                <a:lnTo>
                  <a:pt x="34353" y="1309"/>
                </a:lnTo>
                <a:lnTo>
                  <a:pt x="31292" y="3721"/>
                </a:lnTo>
                <a:lnTo>
                  <a:pt x="0" y="31532"/>
                </a:lnTo>
                <a:lnTo>
                  <a:pt x="1028" y="33528"/>
                </a:lnTo>
                <a:lnTo>
                  <a:pt x="2032" y="33528"/>
                </a:lnTo>
                <a:lnTo>
                  <a:pt x="33286" y="5716"/>
                </a:lnTo>
                <a:lnTo>
                  <a:pt x="35471" y="3572"/>
                </a:lnTo>
                <a:lnTo>
                  <a:pt x="38493" y="2590"/>
                </a:lnTo>
                <a:lnTo>
                  <a:pt x="44323" y="2590"/>
                </a:lnTo>
                <a:lnTo>
                  <a:pt x="47104" y="3335"/>
                </a:lnTo>
                <a:lnTo>
                  <a:pt x="68605" y="15632"/>
                </a:lnTo>
                <a:lnTo>
                  <a:pt x="70599" y="16644"/>
                </a:lnTo>
                <a:lnTo>
                  <a:pt x="71628" y="13666"/>
                </a:lnTo>
                <a:lnTo>
                  <a:pt x="68605" y="12654"/>
                </a:lnTo>
                <a:lnTo>
                  <a:pt x="50431" y="1727"/>
                </a:lnTo>
                <a:lnTo>
                  <a:pt x="48044" y="565"/>
                </a:lnTo>
                <a:lnTo>
                  <a:pt x="45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4465" y="4888991"/>
            <a:ext cx="120650" cy="15240"/>
          </a:xfrm>
          <a:custGeom>
            <a:avLst/>
            <a:gdLst/>
            <a:ahLst/>
            <a:cxnLst/>
            <a:rect l="l" t="t" r="r" b="b"/>
            <a:pathLst>
              <a:path w="120650" h="15239">
                <a:moveTo>
                  <a:pt x="4953" y="0"/>
                </a:moveTo>
                <a:lnTo>
                  <a:pt x="0" y="0"/>
                </a:lnTo>
                <a:lnTo>
                  <a:pt x="0" y="3035"/>
                </a:lnTo>
                <a:lnTo>
                  <a:pt x="1968" y="10160"/>
                </a:lnTo>
                <a:lnTo>
                  <a:pt x="7937" y="15240"/>
                </a:lnTo>
                <a:lnTo>
                  <a:pt x="120370" y="15240"/>
                </a:lnTo>
                <a:lnTo>
                  <a:pt x="120370" y="10160"/>
                </a:lnTo>
                <a:lnTo>
                  <a:pt x="10947" y="10160"/>
                </a:lnTo>
                <a:lnTo>
                  <a:pt x="6959" y="7112"/>
                </a:lnTo>
                <a:lnTo>
                  <a:pt x="5968" y="3035"/>
                </a:lnTo>
                <a:lnTo>
                  <a:pt x="5968" y="2032"/>
                </a:lnTo>
                <a:lnTo>
                  <a:pt x="4953" y="1028"/>
                </a:ln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8044" y="4767097"/>
            <a:ext cx="103631" cy="77698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BB8B8D55-3F25-4471-904F-6016B8A3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9" y="2805552"/>
            <a:ext cx="911606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400" b="1" dirty="0">
              <a:solidFill>
                <a:schemeClr val="bg1"/>
              </a:solidFill>
              <a:latin typeface="Verdan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b="1" dirty="0">
              <a:solidFill>
                <a:schemeClr val="bg1"/>
              </a:solidFill>
              <a:latin typeface="Verdana"/>
              <a:ea typeface="+mj-ea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062EE555-8445-453E-AE05-4268905B3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Diagramme 23">
            <a:extLst>
              <a:ext uri="{FF2B5EF4-FFF2-40B4-BE49-F238E27FC236}">
                <a16:creationId xmlns:a16="http://schemas.microsoft.com/office/drawing/2014/main" id="{6D38186F-EF11-40E4-852D-5532A2BEC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044688"/>
              </p:ext>
            </p:extLst>
          </p:nvPr>
        </p:nvGraphicFramePr>
        <p:xfrm>
          <a:off x="-762001" y="-3513"/>
          <a:ext cx="9742044" cy="493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4293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</TotalTime>
  <Words>1733</Words>
  <Application>Microsoft Office PowerPoint</Application>
  <PresentationFormat>On-screen Show (16:9)</PresentationFormat>
  <Paragraphs>260</Paragraphs>
  <Slides>32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Analyse et prédiction des prix des billets d'avion</vt:lpstr>
      <vt:lpstr>PowerPoint Presentation</vt:lpstr>
      <vt:lpstr>PowerPoint Presentation</vt:lpstr>
      <vt:lpstr>CONTEXTE :  Le prix des billets d’avion varie fortement selon plusieurs critères (compagnie, date, escales...). Analyser ces variations permet d’anticiper les fluctuations tarifaires.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 Un modèle prédictif fiable a été développé grâce à une analyse rigoureuse des données et à l’utilisation de Random Forest, avec un R² &gt; 0,83. Le projet démontre l’efficacité de la data science pour anticiper les prix des billets d’avion. 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et prédiction des prix des billets d'avion</dc:title>
  <dc:creator>IKRAM</dc:creator>
  <cp:lastModifiedBy>ikram dn</cp:lastModifiedBy>
  <cp:revision>213</cp:revision>
  <dcterms:created xsi:type="dcterms:W3CDTF">2025-06-22T19:18:15Z</dcterms:created>
  <dcterms:modified xsi:type="dcterms:W3CDTF">2025-06-23T09:02:49Z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2025-06-22T00:00:00Z</vt:filetime>
  </property>
  <property fmtid="{D5CDD505-2E9C-101B-9397-08002B2CF9AE}" pid="3" name="LastSaved">
    <vt:filetime>2025-06-22T00:00:00Z</vt:filetime>
  </property>
  <property fmtid="{D5CDD505-2E9C-101B-9397-08002B2CF9AE}" pid="4" name="Producer">
    <vt:lpwstr>iLovePDF</vt:lpwstr>
  </property>
</Properties>
</file>